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492" r:id="rId2"/>
    <p:sldId id="258" r:id="rId3"/>
    <p:sldId id="505" r:id="rId4"/>
    <p:sldId id="257" r:id="rId5"/>
    <p:sldId id="503" r:id="rId6"/>
    <p:sldId id="493" r:id="rId7"/>
    <p:sldId id="497" r:id="rId8"/>
    <p:sldId id="501" r:id="rId9"/>
    <p:sldId id="499" r:id="rId10"/>
    <p:sldId id="500" r:id="rId11"/>
    <p:sldId id="498" r:id="rId12"/>
    <p:sldId id="266" r:id="rId13"/>
    <p:sldId id="506" r:id="rId14"/>
    <p:sldId id="302" r:id="rId15"/>
    <p:sldId id="321" r:id="rId16"/>
    <p:sldId id="495" r:id="rId17"/>
    <p:sldId id="496" r:id="rId18"/>
    <p:sldId id="508" r:id="rId19"/>
    <p:sldId id="502" r:id="rId20"/>
    <p:sldId id="259" r:id="rId21"/>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6" autoAdjust="0"/>
    <p:restoredTop sz="94660"/>
  </p:normalViewPr>
  <p:slideViewPr>
    <p:cSldViewPr snapToGrid="0">
      <p:cViewPr varScale="1">
        <p:scale>
          <a:sx n="128" d="100"/>
          <a:sy n="128" d="100"/>
        </p:scale>
        <p:origin x="5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image1.jpg>
</file>

<file path=ppt/media/image3.jpeg>
</file>

<file path=ppt/media/image4.png>
</file>

<file path=ppt/media/image5.jpg>
</file>

<file path=ppt/media/image6.pn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B6AD4-2886-4977-925F-9D61FF82E1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D527B4-55FD-48AE-AC86-28256C7F2E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AAA6281-CC0B-43A1-96DD-01EE9F043DB9}"/>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5" name="Footer Placeholder 4">
            <a:extLst>
              <a:ext uri="{FF2B5EF4-FFF2-40B4-BE49-F238E27FC236}">
                <a16:creationId xmlns:a16="http://schemas.microsoft.com/office/drawing/2014/main" id="{84C6916F-044E-4C73-8AEC-246E014C7A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5905F6-B22C-4C66-A744-24539C2B994F}"/>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2388697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09B0F-4B71-4E5A-8F19-DFA44C65788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20385D-DB73-4C65-985E-322F9C190B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431D03-7515-4677-A63D-6877036A5E45}"/>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5" name="Footer Placeholder 4">
            <a:extLst>
              <a:ext uri="{FF2B5EF4-FFF2-40B4-BE49-F238E27FC236}">
                <a16:creationId xmlns:a16="http://schemas.microsoft.com/office/drawing/2014/main" id="{D0B21DDE-A52D-459A-8B80-4F82F77DE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F8DA56-218C-437B-9ECA-DC0E2003EAF4}"/>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2227756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7BC009-8A5F-40E3-B546-C38574CDBB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32AB031-C2BD-4F11-A4DD-DC890EE8A8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E6F18-C030-4BC9-A0F4-05FE40CAE8BB}"/>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5" name="Footer Placeholder 4">
            <a:extLst>
              <a:ext uri="{FF2B5EF4-FFF2-40B4-BE49-F238E27FC236}">
                <a16:creationId xmlns:a16="http://schemas.microsoft.com/office/drawing/2014/main" id="{0F66D140-3827-4A62-BD66-4B75CBDA76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9F2AAB-8F20-4B4F-9681-F6E06F5F78AD}"/>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892537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4BE16-AF95-4B3D-BD73-AF5AF659F3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55FA18-5F69-493C-AF47-FF9114B685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DA19A0-D9CE-4F93-97D1-00F18F5B70F3}"/>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5" name="Footer Placeholder 4">
            <a:extLst>
              <a:ext uri="{FF2B5EF4-FFF2-40B4-BE49-F238E27FC236}">
                <a16:creationId xmlns:a16="http://schemas.microsoft.com/office/drawing/2014/main" id="{E808AF99-C9AB-4BAB-BDA9-FBF1453FA8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4459EF-1970-4125-B9B8-63B9A6C35341}"/>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1731728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8BA18-AB7A-473D-823E-B128E56D74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F167D7D-3124-4D5A-BE7F-74CA3799B4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EB1E8F-38BB-4D9C-86BA-EB547771C32F}"/>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5" name="Footer Placeholder 4">
            <a:extLst>
              <a:ext uri="{FF2B5EF4-FFF2-40B4-BE49-F238E27FC236}">
                <a16:creationId xmlns:a16="http://schemas.microsoft.com/office/drawing/2014/main" id="{BDDC889C-46FB-4C05-B252-D4EF3C5F4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03766F-29B7-4A39-B685-55E681CFFCA5}"/>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2407085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D2A33-A301-4FD1-9F56-38CE45E299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E0659A-5183-48A4-9D7A-ED4B6D44333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58DF15D-1F41-4E46-976A-DB38F2E7B6F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842123-4113-4E89-8E4F-2153B1080125}"/>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6" name="Footer Placeholder 5">
            <a:extLst>
              <a:ext uri="{FF2B5EF4-FFF2-40B4-BE49-F238E27FC236}">
                <a16:creationId xmlns:a16="http://schemas.microsoft.com/office/drawing/2014/main" id="{27BA5676-B1D8-4ED3-ABD0-F5C1CF7B5E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9684DE-3FE9-4F0A-89E8-8B7982890A02}"/>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1682106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9CE96-3E3D-4EDB-984D-77AF059F46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B2D25B-4D42-4F05-8F85-6908F5679F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C2CAE9-B349-4CA6-9BA6-2E977C20412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9A85BB-7BAD-4ABE-B5AD-18C028BB6C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2107E8-B839-4840-9A72-AA8E61F9CFB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6E4D0F6-D3CA-44E3-8A79-530D3043487C}"/>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8" name="Footer Placeholder 7">
            <a:extLst>
              <a:ext uri="{FF2B5EF4-FFF2-40B4-BE49-F238E27FC236}">
                <a16:creationId xmlns:a16="http://schemas.microsoft.com/office/drawing/2014/main" id="{8E031B6E-7A30-46E1-89B5-A87AD64830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B26BFB-1640-4BF6-8691-78F3BAED97F4}"/>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29445961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114BB-1E29-4F98-82AE-DAD01E05BB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95C2AC7-5206-4FAF-98C1-E987380ABFFE}"/>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4" name="Footer Placeholder 3">
            <a:extLst>
              <a:ext uri="{FF2B5EF4-FFF2-40B4-BE49-F238E27FC236}">
                <a16:creationId xmlns:a16="http://schemas.microsoft.com/office/drawing/2014/main" id="{74821239-A0DC-43C7-8765-904FC953A3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1A010C-66DE-44AB-BBEB-5D9AF8C574B0}"/>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2590620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E07EEB-ECD5-431A-A85A-BFD2698CD9C9}"/>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3" name="Footer Placeholder 2">
            <a:extLst>
              <a:ext uri="{FF2B5EF4-FFF2-40B4-BE49-F238E27FC236}">
                <a16:creationId xmlns:a16="http://schemas.microsoft.com/office/drawing/2014/main" id="{1C688D8A-548A-4670-96DA-FFC9863F48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DA93F0-8F93-4933-B764-90D9B788982D}"/>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1575723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1349D-1FC1-43DA-AA57-8719852B83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65EEB3-32A0-440C-9886-5880E1FB1E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0B74ADD-52B1-4A63-A919-053C2CC577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D23791-204F-4114-9945-79A6439ABC4C}"/>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6" name="Footer Placeholder 5">
            <a:extLst>
              <a:ext uri="{FF2B5EF4-FFF2-40B4-BE49-F238E27FC236}">
                <a16:creationId xmlns:a16="http://schemas.microsoft.com/office/drawing/2014/main" id="{4C6F32E4-F0A5-4006-833C-C203BEE3FE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07AB22-A9F2-4F57-8FC2-5E1695EC2936}"/>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768961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9DADA-D2F4-47DD-BFBB-80B7A17676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720875-D37E-46CB-8759-8067A1E0CB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DFA4D1F-05CE-4AD6-B942-580FCC57EF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205A16-B1CC-4EFC-8BF8-9EDC71D1A826}"/>
              </a:ext>
            </a:extLst>
          </p:cNvPr>
          <p:cNvSpPr>
            <a:spLocks noGrp="1"/>
          </p:cNvSpPr>
          <p:nvPr>
            <p:ph type="dt" sz="half" idx="10"/>
          </p:nvPr>
        </p:nvSpPr>
        <p:spPr/>
        <p:txBody>
          <a:bodyPr/>
          <a:lstStyle/>
          <a:p>
            <a:fld id="{4313481C-39F7-4B9D-8953-05DD60F981ED}" type="datetimeFigureOut">
              <a:rPr lang="en-US" smtClean="0"/>
              <a:t>3/2/22</a:t>
            </a:fld>
            <a:endParaRPr lang="en-US"/>
          </a:p>
        </p:txBody>
      </p:sp>
      <p:sp>
        <p:nvSpPr>
          <p:cNvPr id="6" name="Footer Placeholder 5">
            <a:extLst>
              <a:ext uri="{FF2B5EF4-FFF2-40B4-BE49-F238E27FC236}">
                <a16:creationId xmlns:a16="http://schemas.microsoft.com/office/drawing/2014/main" id="{96F5C76E-5406-4DF7-A8F1-49BBF8BE14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FC1A9E-C9B9-412D-9F3E-A0C3C9CDCEB3}"/>
              </a:ext>
            </a:extLst>
          </p:cNvPr>
          <p:cNvSpPr>
            <a:spLocks noGrp="1"/>
          </p:cNvSpPr>
          <p:nvPr>
            <p:ph type="sldNum" sz="quarter" idx="12"/>
          </p:nvPr>
        </p:nvSpPr>
        <p:spPr/>
        <p:txBody>
          <a:bodyPr/>
          <a:lstStyle/>
          <a:p>
            <a:fld id="{521EA1AF-8499-402B-B4A8-F71C57C73E41}" type="slidenum">
              <a:rPr lang="en-US" smtClean="0"/>
              <a:t>‹#›</a:t>
            </a:fld>
            <a:endParaRPr lang="en-US"/>
          </a:p>
        </p:txBody>
      </p:sp>
    </p:spTree>
    <p:extLst>
      <p:ext uri="{BB962C8B-B14F-4D97-AF65-F5344CB8AC3E}">
        <p14:creationId xmlns:p14="http://schemas.microsoft.com/office/powerpoint/2010/main" val="16333385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1E4368-4425-4DBD-9263-BC2042843A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D87E60-605D-476B-88C4-B298AB32D0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E5551F-DC1B-4931-BF85-0397DB42BA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13481C-39F7-4B9D-8953-05DD60F981ED}" type="datetimeFigureOut">
              <a:rPr lang="en-US" smtClean="0"/>
              <a:t>3/2/22</a:t>
            </a:fld>
            <a:endParaRPr lang="en-US"/>
          </a:p>
        </p:txBody>
      </p:sp>
      <p:sp>
        <p:nvSpPr>
          <p:cNvPr id="5" name="Footer Placeholder 4">
            <a:extLst>
              <a:ext uri="{FF2B5EF4-FFF2-40B4-BE49-F238E27FC236}">
                <a16:creationId xmlns:a16="http://schemas.microsoft.com/office/drawing/2014/main" id="{EDFE4426-DD75-4D90-B766-93A9CE00BF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76F479C-154B-465A-B387-0E5229D6AC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1EA1AF-8499-402B-B4A8-F71C57C73E41}" type="slidenum">
              <a:rPr lang="en-US" smtClean="0"/>
              <a:t>‹#›</a:t>
            </a:fld>
            <a:endParaRPr lang="en-US"/>
          </a:p>
        </p:txBody>
      </p:sp>
    </p:spTree>
    <p:extLst>
      <p:ext uri="{BB962C8B-B14F-4D97-AF65-F5344CB8AC3E}">
        <p14:creationId xmlns:p14="http://schemas.microsoft.com/office/powerpoint/2010/main" val="3252092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2.emf"/><Relationship Id="rId4" Type="http://schemas.openxmlformats.org/officeDocument/2006/relationships/oleObject" Target="../embeddings/oleObject1.bin"/></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cbsi-corp.com/software/business-intelligence-reporting"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109F8D4D-3C5D-40D4-A5C5-A2783035FBAE}"/>
              </a:ext>
            </a:extLst>
          </p:cNvPr>
          <p:cNvSpPr>
            <a:spLocks noGrp="1" noChangeArrowheads="1"/>
          </p:cNvSpPr>
          <p:nvPr>
            <p:ph type="ctrTitle"/>
          </p:nvPr>
        </p:nvSpPr>
        <p:spPr>
          <a:xfrm>
            <a:off x="2209800" y="437322"/>
            <a:ext cx="7772400" cy="2445026"/>
          </a:xfrm>
        </p:spPr>
        <p:txBody>
          <a:bodyPr>
            <a:normAutofit/>
          </a:bodyPr>
          <a:lstStyle/>
          <a:p>
            <a:pPr algn="ctr"/>
            <a:r>
              <a:rPr lang="en-US" altLang="en-US" dirty="0">
                <a:latin typeface="+mn-lt"/>
              </a:rPr>
              <a:t>Table Presentation</a:t>
            </a:r>
          </a:p>
        </p:txBody>
      </p:sp>
      <p:sp>
        <p:nvSpPr>
          <p:cNvPr id="15363" name="Subtitle 2">
            <a:extLst>
              <a:ext uri="{FF2B5EF4-FFF2-40B4-BE49-F238E27FC236}">
                <a16:creationId xmlns:a16="http://schemas.microsoft.com/office/drawing/2014/main" id="{A8AA0793-88D6-4E54-A570-E492B4D729A7}"/>
              </a:ext>
            </a:extLst>
          </p:cNvPr>
          <p:cNvSpPr>
            <a:spLocks noGrp="1" noChangeArrowheads="1"/>
          </p:cNvSpPr>
          <p:nvPr>
            <p:ph type="subTitle" idx="1"/>
          </p:nvPr>
        </p:nvSpPr>
        <p:spPr>
          <a:xfrm>
            <a:off x="2209800" y="3975652"/>
            <a:ext cx="7467600" cy="2577548"/>
          </a:xfrm>
          <a:solidFill>
            <a:schemeClr val="bg1"/>
          </a:solidFill>
        </p:spPr>
        <p:txBody>
          <a:bodyPr/>
          <a:lstStyle/>
          <a:p>
            <a:r>
              <a:rPr lang="en-US" altLang="en-US" dirty="0"/>
              <a:t>David Hemenway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A6C60-D3E8-43A9-8129-8B0375D18EBC}"/>
              </a:ext>
            </a:extLst>
          </p:cNvPr>
          <p:cNvSpPr>
            <a:spLocks noGrp="1"/>
          </p:cNvSpPr>
          <p:nvPr>
            <p:ph type="title"/>
          </p:nvPr>
        </p:nvSpPr>
        <p:spPr>
          <a:xfrm>
            <a:off x="877957" y="153092"/>
            <a:ext cx="10515600" cy="615536"/>
          </a:xfrm>
        </p:spPr>
        <p:txBody>
          <a:bodyPr>
            <a:normAutofit fontScale="90000"/>
          </a:bodyPr>
          <a:lstStyle/>
          <a:p>
            <a:pPr algn="ctr"/>
            <a:r>
              <a:rPr lang="en-US" dirty="0">
                <a:latin typeface="+mn-lt"/>
              </a:rPr>
              <a:t>Six by 4 Table</a:t>
            </a:r>
          </a:p>
        </p:txBody>
      </p:sp>
      <p:graphicFrame>
        <p:nvGraphicFramePr>
          <p:cNvPr id="7" name="Content Placeholder 6">
            <a:extLst>
              <a:ext uri="{FF2B5EF4-FFF2-40B4-BE49-F238E27FC236}">
                <a16:creationId xmlns:a16="http://schemas.microsoft.com/office/drawing/2014/main" id="{B47E83B2-6895-44C9-A337-EC0D6835A6FA}"/>
              </a:ext>
            </a:extLst>
          </p:cNvPr>
          <p:cNvGraphicFramePr>
            <a:graphicFrameLocks noGrp="1"/>
          </p:cNvGraphicFramePr>
          <p:nvPr>
            <p:ph idx="1"/>
            <p:extLst>
              <p:ext uri="{D42A27DB-BD31-4B8C-83A1-F6EECF244321}">
                <p14:modId xmlns:p14="http://schemas.microsoft.com/office/powerpoint/2010/main" val="1570622398"/>
              </p:ext>
            </p:extLst>
          </p:nvPr>
        </p:nvGraphicFramePr>
        <p:xfrm>
          <a:off x="838200" y="1166811"/>
          <a:ext cx="10515600" cy="5432768"/>
        </p:xfrm>
        <a:graphic>
          <a:graphicData uri="http://schemas.openxmlformats.org/drawingml/2006/table">
            <a:tbl>
              <a:tblPr>
                <a:tableStyleId>{5C22544A-7EE6-4342-B048-85BDC9FD1C3A}</a:tableStyleId>
              </a:tblPr>
              <a:tblGrid>
                <a:gridCol w="2006600">
                  <a:extLst>
                    <a:ext uri="{9D8B030D-6E8A-4147-A177-3AD203B41FA5}">
                      <a16:colId xmlns:a16="http://schemas.microsoft.com/office/drawing/2014/main" val="3496970678"/>
                    </a:ext>
                  </a:extLst>
                </a:gridCol>
                <a:gridCol w="1320799">
                  <a:extLst>
                    <a:ext uri="{9D8B030D-6E8A-4147-A177-3AD203B41FA5}">
                      <a16:colId xmlns:a16="http://schemas.microsoft.com/office/drawing/2014/main" val="3511921260"/>
                    </a:ext>
                  </a:extLst>
                </a:gridCol>
                <a:gridCol w="1130300">
                  <a:extLst>
                    <a:ext uri="{9D8B030D-6E8A-4147-A177-3AD203B41FA5}">
                      <a16:colId xmlns:a16="http://schemas.microsoft.com/office/drawing/2014/main" val="332114085"/>
                    </a:ext>
                  </a:extLst>
                </a:gridCol>
                <a:gridCol w="1231901">
                  <a:extLst>
                    <a:ext uri="{9D8B030D-6E8A-4147-A177-3AD203B41FA5}">
                      <a16:colId xmlns:a16="http://schemas.microsoft.com/office/drawing/2014/main" val="2406897047"/>
                    </a:ext>
                  </a:extLst>
                </a:gridCol>
                <a:gridCol w="1435100">
                  <a:extLst>
                    <a:ext uri="{9D8B030D-6E8A-4147-A177-3AD203B41FA5}">
                      <a16:colId xmlns:a16="http://schemas.microsoft.com/office/drawing/2014/main" val="796079383"/>
                    </a:ext>
                  </a:extLst>
                </a:gridCol>
                <a:gridCol w="1130300">
                  <a:extLst>
                    <a:ext uri="{9D8B030D-6E8A-4147-A177-3AD203B41FA5}">
                      <a16:colId xmlns:a16="http://schemas.microsoft.com/office/drawing/2014/main" val="3457397612"/>
                    </a:ext>
                  </a:extLst>
                </a:gridCol>
                <a:gridCol w="1130300">
                  <a:extLst>
                    <a:ext uri="{9D8B030D-6E8A-4147-A177-3AD203B41FA5}">
                      <a16:colId xmlns:a16="http://schemas.microsoft.com/office/drawing/2014/main" val="4056747396"/>
                    </a:ext>
                  </a:extLst>
                </a:gridCol>
                <a:gridCol w="1130300">
                  <a:extLst>
                    <a:ext uri="{9D8B030D-6E8A-4147-A177-3AD203B41FA5}">
                      <a16:colId xmlns:a16="http://schemas.microsoft.com/office/drawing/2014/main" val="3274102703"/>
                    </a:ext>
                  </a:extLst>
                </a:gridCol>
              </a:tblGrid>
              <a:tr h="187892">
                <a:tc gridSpan="8">
                  <a:txBody>
                    <a:bodyPr/>
                    <a:lstStyle/>
                    <a:p>
                      <a:pPr algn="ctr" fontAlgn="b"/>
                      <a:r>
                        <a:rPr lang="en-US" sz="1000" u="none" strike="noStrike">
                          <a:effectLst/>
                        </a:rPr>
                        <a:t>Title</a:t>
                      </a:r>
                      <a:endParaRPr lang="en-US" sz="1000" b="0" i="0" u="none" strike="noStrike">
                        <a:solidFill>
                          <a:srgbClr val="000000"/>
                        </a:solidFill>
                        <a:effectLst/>
                        <a:latin typeface="Calibri" panose="020F0502020204030204" pitchFamily="34" charset="0"/>
                      </a:endParaRPr>
                    </a:p>
                  </a:txBody>
                  <a:tcPr marL="6188" marR="6188" marT="6188"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62486180"/>
                  </a:ext>
                </a:extLst>
              </a:tr>
              <a:tr h="187892">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2756746297"/>
                  </a:ext>
                </a:extLst>
              </a:tr>
              <a:tr h="187892">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Not</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Always</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Frequently</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Occasionally</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Rarely</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Never</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423739905"/>
                  </a:ext>
                </a:extLst>
              </a:tr>
              <a:tr h="187892">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Applicable</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Missed</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Missed</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Mised</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Missed</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Missed</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Total</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3749841980"/>
                  </a:ext>
                </a:extLst>
              </a:tr>
              <a:tr h="187892">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239808540"/>
                  </a:ext>
                </a:extLst>
              </a:tr>
              <a:tr h="187892">
                <a:tc>
                  <a:txBody>
                    <a:bodyPr/>
                    <a:lstStyle/>
                    <a:p>
                      <a:pPr algn="l" fontAlgn="b"/>
                      <a:r>
                        <a:rPr lang="en-US" sz="1000" u="none" strike="noStrike">
                          <a:effectLst/>
                        </a:rPr>
                        <a:t>Item 1</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3562606829"/>
                  </a:ext>
                </a:extLst>
              </a:tr>
              <a:tr h="350285">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3822742201"/>
                  </a:ext>
                </a:extLst>
              </a:tr>
              <a:tr h="350285">
                <a:tc>
                  <a:txBody>
                    <a:bodyPr/>
                    <a:lstStyle/>
                    <a:p>
                      <a:pPr algn="l" fontAlgn="b"/>
                      <a:r>
                        <a:rPr lang="en-US" sz="1000" u="none" strike="noStrike">
                          <a:effectLst/>
                        </a:rPr>
                        <a:t>                                                                                               adjusted %</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1616930415"/>
                  </a:ext>
                </a:extLst>
              </a:tr>
              <a:tr h="187892">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2498911935"/>
                  </a:ext>
                </a:extLst>
              </a:tr>
              <a:tr h="187892">
                <a:tc>
                  <a:txBody>
                    <a:bodyPr/>
                    <a:lstStyle/>
                    <a:p>
                      <a:pPr algn="l" fontAlgn="b"/>
                      <a:r>
                        <a:rPr lang="en-US" sz="1000" u="none" strike="noStrike">
                          <a:effectLst/>
                        </a:rPr>
                        <a:t>Item 2</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951484797"/>
                  </a:ext>
                </a:extLst>
              </a:tr>
              <a:tr h="350285">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1927405216"/>
                  </a:ext>
                </a:extLst>
              </a:tr>
              <a:tr h="350285">
                <a:tc>
                  <a:txBody>
                    <a:bodyPr/>
                    <a:lstStyle/>
                    <a:p>
                      <a:pPr algn="l" fontAlgn="b"/>
                      <a:r>
                        <a:rPr lang="en-US" sz="1000" u="none" strike="noStrike">
                          <a:effectLst/>
                        </a:rPr>
                        <a:t>                                                                                                adjusted %</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3468355047"/>
                  </a:ext>
                </a:extLst>
              </a:tr>
              <a:tr h="187892">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1386260836"/>
                  </a:ext>
                </a:extLst>
              </a:tr>
              <a:tr h="187892">
                <a:tc>
                  <a:txBody>
                    <a:bodyPr/>
                    <a:lstStyle/>
                    <a:p>
                      <a:pPr algn="l" fontAlgn="b"/>
                      <a:r>
                        <a:rPr lang="en-US" sz="1000" u="none" strike="noStrike">
                          <a:effectLst/>
                        </a:rPr>
                        <a:t>Item 3</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3909143041"/>
                  </a:ext>
                </a:extLst>
              </a:tr>
              <a:tr h="350285">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463245583"/>
                  </a:ext>
                </a:extLst>
              </a:tr>
              <a:tr h="350285">
                <a:tc>
                  <a:txBody>
                    <a:bodyPr/>
                    <a:lstStyle/>
                    <a:p>
                      <a:pPr algn="l" fontAlgn="b"/>
                      <a:r>
                        <a:rPr lang="en-US" sz="1000" u="none" strike="noStrike">
                          <a:effectLst/>
                        </a:rPr>
                        <a:t>                                                                                               adjusted %</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3694298916"/>
                  </a:ext>
                </a:extLst>
              </a:tr>
              <a:tr h="187892">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3772883891"/>
                  </a:ext>
                </a:extLst>
              </a:tr>
              <a:tr h="187892">
                <a:tc>
                  <a:txBody>
                    <a:bodyPr/>
                    <a:lstStyle/>
                    <a:p>
                      <a:pPr algn="l" fontAlgn="b"/>
                      <a:r>
                        <a:rPr lang="en-US" sz="1000" u="none" strike="noStrike">
                          <a:effectLst/>
                        </a:rPr>
                        <a:t>Item 4</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831289366"/>
                  </a:ext>
                </a:extLst>
              </a:tr>
              <a:tr h="350285">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387691909"/>
                  </a:ext>
                </a:extLst>
              </a:tr>
              <a:tr h="350285">
                <a:tc>
                  <a:txBody>
                    <a:bodyPr/>
                    <a:lstStyle/>
                    <a:p>
                      <a:pPr algn="l" fontAlgn="b"/>
                      <a:r>
                        <a:rPr lang="en-US" sz="1000" u="none" strike="noStrike">
                          <a:effectLst/>
                        </a:rPr>
                        <a:t>                                                                                               adjusted %</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r>
                        <a:rPr lang="en-US" sz="1000" u="none" strike="noStrike">
                          <a:effectLst/>
                        </a:rPr>
                        <a:t>#DIV/0!</a:t>
                      </a:r>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3871407470"/>
                  </a:ext>
                </a:extLst>
              </a:tr>
              <a:tr h="187892">
                <a:tc>
                  <a:txBody>
                    <a:bodyPr/>
                    <a:lstStyle/>
                    <a:p>
                      <a:pPr algn="l"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tc>
                  <a:txBody>
                    <a:bodyPr/>
                    <a:lstStyle/>
                    <a:p>
                      <a:pPr algn="ctr" fontAlgn="b"/>
                      <a:endParaRPr lang="en-US" sz="1000" b="0" i="0" u="none" strike="noStrike">
                        <a:solidFill>
                          <a:srgbClr val="000000"/>
                        </a:solidFill>
                        <a:effectLst/>
                        <a:latin typeface="Calibri" panose="020F0502020204030204" pitchFamily="34" charset="0"/>
                      </a:endParaRPr>
                    </a:p>
                  </a:txBody>
                  <a:tcPr marL="6188" marR="6188" marT="6188" marB="0" anchor="b"/>
                </a:tc>
                <a:extLst>
                  <a:ext uri="{0D108BD9-81ED-4DB2-BD59-A6C34878D82A}">
                    <a16:rowId xmlns:a16="http://schemas.microsoft.com/office/drawing/2014/main" val="1267223446"/>
                  </a:ext>
                </a:extLst>
              </a:tr>
              <a:tr h="187892">
                <a:tc gridSpan="8">
                  <a:txBody>
                    <a:bodyPr/>
                    <a:lstStyle/>
                    <a:p>
                      <a:pPr algn="l" fontAlgn="b"/>
                      <a:r>
                        <a:rPr lang="en-US" sz="1000" u="none" strike="noStrike" dirty="0">
                          <a:effectLst/>
                        </a:rPr>
                        <a:t>Source:</a:t>
                      </a:r>
                      <a:endParaRPr lang="en-US" sz="1000" b="0" i="0" u="none" strike="noStrike" dirty="0">
                        <a:solidFill>
                          <a:srgbClr val="000000"/>
                        </a:solidFill>
                        <a:effectLst/>
                        <a:latin typeface="Calibri" panose="020F0502020204030204" pitchFamily="34" charset="0"/>
                      </a:endParaRPr>
                    </a:p>
                  </a:txBody>
                  <a:tcPr marL="6188" marR="6188" marT="6188"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73176927"/>
                  </a:ext>
                </a:extLst>
              </a:tr>
            </a:tbl>
          </a:graphicData>
        </a:graphic>
      </p:graphicFrame>
    </p:spTree>
    <p:extLst>
      <p:ext uri="{BB962C8B-B14F-4D97-AF65-F5344CB8AC3E}">
        <p14:creationId xmlns:p14="http://schemas.microsoft.com/office/powerpoint/2010/main" val="55674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806AD-70D5-41A2-9D13-1D0BA248C57F}"/>
              </a:ext>
            </a:extLst>
          </p:cNvPr>
          <p:cNvSpPr>
            <a:spLocks noGrp="1"/>
          </p:cNvSpPr>
          <p:nvPr>
            <p:ph type="title"/>
          </p:nvPr>
        </p:nvSpPr>
        <p:spPr/>
        <p:txBody>
          <a:bodyPr>
            <a:normAutofit/>
          </a:bodyPr>
          <a:lstStyle/>
          <a:p>
            <a:pPr algn="ctr"/>
            <a:r>
              <a:rPr lang="en-US" sz="4000" dirty="0">
                <a:latin typeface="+mn-lt"/>
              </a:rPr>
              <a:t>Tables - Challenges</a:t>
            </a:r>
          </a:p>
        </p:txBody>
      </p:sp>
      <p:sp>
        <p:nvSpPr>
          <p:cNvPr id="3" name="Content Placeholder 2">
            <a:extLst>
              <a:ext uri="{FF2B5EF4-FFF2-40B4-BE49-F238E27FC236}">
                <a16:creationId xmlns:a16="http://schemas.microsoft.com/office/drawing/2014/main" id="{64B77157-D442-44AD-8DBF-962BCE203F06}"/>
              </a:ext>
            </a:extLst>
          </p:cNvPr>
          <p:cNvSpPr>
            <a:spLocks noGrp="1"/>
          </p:cNvSpPr>
          <p:nvPr>
            <p:ph idx="1"/>
          </p:nvPr>
        </p:nvSpPr>
        <p:spPr/>
        <p:txBody>
          <a:bodyPr/>
          <a:lstStyle/>
          <a:p>
            <a:pPr marL="514350" indent="-514350">
              <a:buFont typeface="+mj-lt"/>
              <a:buAutoNum type="arabicPeriod"/>
            </a:pPr>
            <a:r>
              <a:rPr lang="en-US" sz="3200" dirty="0"/>
              <a:t>How much information to put in a table? </a:t>
            </a:r>
            <a:br>
              <a:rPr lang="en-US" sz="3200" dirty="0"/>
            </a:br>
            <a:r>
              <a:rPr lang="en-US" sz="3200" dirty="0"/>
              <a:t>Too little to too much.</a:t>
            </a:r>
          </a:p>
          <a:p>
            <a:pPr marL="514350" indent="-514350">
              <a:buFont typeface="+mj-lt"/>
              <a:buAutoNum type="arabicPeriod"/>
            </a:pPr>
            <a:r>
              <a:rPr lang="en-US" sz="3200" dirty="0"/>
              <a:t>Is the table consistent with the type of tables routinely produced within the organization?</a:t>
            </a:r>
          </a:p>
          <a:p>
            <a:pPr marL="514350" indent="-514350">
              <a:buFont typeface="+mj-lt"/>
              <a:buAutoNum type="arabicPeriod"/>
            </a:pPr>
            <a:r>
              <a:rPr lang="en-US" sz="3200" dirty="0"/>
              <a:t>Is there a standard report within the organization that has been used to present this type of information? </a:t>
            </a:r>
            <a:br>
              <a:rPr lang="en-US" sz="3200" dirty="0"/>
            </a:br>
            <a:r>
              <a:rPr lang="en-US" sz="3200" dirty="0"/>
              <a:t>People are more comfortable with familiar report formats.</a:t>
            </a:r>
          </a:p>
          <a:p>
            <a:pPr marL="514350" indent="-514350">
              <a:buFont typeface="+mj-lt"/>
              <a:buAutoNum type="arabicPeriod"/>
            </a:pP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1901996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5" descr="cosc_color 2007-2008.jpg">
            <a:extLst>
              <a:ext uri="{FF2B5EF4-FFF2-40B4-BE49-F238E27FC236}">
                <a16:creationId xmlns:a16="http://schemas.microsoft.com/office/drawing/2014/main" id="{01726CA1-7609-4C69-BBAF-92F35B4953A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72001" y="76201"/>
            <a:ext cx="2900363" cy="120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7891" name="Object 3">
            <a:extLst>
              <a:ext uri="{FF2B5EF4-FFF2-40B4-BE49-F238E27FC236}">
                <a16:creationId xmlns:a16="http://schemas.microsoft.com/office/drawing/2014/main" id="{ED70C64A-A4A1-463A-BC0B-709C0494C433}"/>
              </a:ext>
            </a:extLst>
          </p:cNvPr>
          <p:cNvGraphicFramePr>
            <a:graphicFrameLocks noChangeAspect="1"/>
          </p:cNvGraphicFramePr>
          <p:nvPr/>
        </p:nvGraphicFramePr>
        <p:xfrm>
          <a:off x="2125664" y="1371600"/>
          <a:ext cx="7940675" cy="5360988"/>
        </p:xfrm>
        <a:graphic>
          <a:graphicData uri="http://schemas.openxmlformats.org/presentationml/2006/ole">
            <mc:AlternateContent xmlns:mc="http://schemas.openxmlformats.org/markup-compatibility/2006">
              <mc:Choice xmlns:v="urn:schemas-microsoft-com:vml" Requires="v">
                <p:oleObj spid="_x0000_s1031" name="Worksheet" r:id="rId4" imgW="8381919" imgH="5657738" progId="Excel.Sheet.12">
                  <p:embed/>
                </p:oleObj>
              </mc:Choice>
              <mc:Fallback>
                <p:oleObj name="Worksheet" r:id="rId4" imgW="8381919" imgH="5657738" progId="Excel.Sheet.12">
                  <p:embed/>
                  <p:pic>
                    <p:nvPicPr>
                      <p:cNvPr id="37891" name="Object 3">
                        <a:extLst>
                          <a:ext uri="{FF2B5EF4-FFF2-40B4-BE49-F238E27FC236}">
                            <a16:creationId xmlns:a16="http://schemas.microsoft.com/office/drawing/2014/main" id="{ED70C64A-A4A1-463A-BC0B-709C0494C4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25664" y="1371600"/>
                        <a:ext cx="7940675" cy="53609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cSld>
  <p:clrMapOvr>
    <a:masterClrMapping/>
  </p:clrMapOvr>
  <p:transition advTm="10327"/>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6D969FA-2CB7-4183-8E9D-3FB67E6077B4}"/>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40314135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07646" y="0"/>
            <a:ext cx="4576709" cy="6858000"/>
          </a:xfrm>
          <a:prstGeom prst="rect">
            <a:avLst/>
          </a:prstGeom>
        </p:spPr>
      </p:pic>
    </p:spTree>
    <p:extLst>
      <p:ext uri="{BB962C8B-B14F-4D97-AF65-F5344CB8AC3E}">
        <p14:creationId xmlns:p14="http://schemas.microsoft.com/office/powerpoint/2010/main" val="1759377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4D8BEED-4C66-4E2C-A0EE-AF9C69322A51}"/>
              </a:ext>
            </a:extLst>
          </p:cNvPr>
          <p:cNvSpPr/>
          <p:nvPr/>
        </p:nvSpPr>
        <p:spPr>
          <a:xfrm>
            <a:off x="1860369" y="6352896"/>
            <a:ext cx="8471262" cy="369332"/>
          </a:xfrm>
          <a:prstGeom prst="rect">
            <a:avLst/>
          </a:prstGeom>
        </p:spPr>
        <p:txBody>
          <a:bodyPr wrap="square">
            <a:spAutoFit/>
          </a:bodyPr>
          <a:lstStyle/>
          <a:p>
            <a:r>
              <a:rPr lang="fr-FR" dirty="0"/>
              <a:t>Image source: </a:t>
            </a:r>
            <a:r>
              <a:rPr lang="fr-FR" dirty="0">
                <a:hlinkClick r:id="rId2"/>
              </a:rPr>
              <a:t>https://www.cbsi-corp.com/software/business-intelligence-reporting</a:t>
            </a:r>
            <a:endParaRPr lang="en-US" dirty="0"/>
          </a:p>
        </p:txBody>
      </p:sp>
      <p:sp>
        <p:nvSpPr>
          <p:cNvPr id="11" name="Title 1">
            <a:extLst>
              <a:ext uri="{FF2B5EF4-FFF2-40B4-BE49-F238E27FC236}">
                <a16:creationId xmlns:a16="http://schemas.microsoft.com/office/drawing/2014/main" id="{8BCB1E15-6235-4A44-95C0-9E1FEC74B195}"/>
              </a:ext>
            </a:extLst>
          </p:cNvPr>
          <p:cNvSpPr>
            <a:spLocks noGrp="1"/>
          </p:cNvSpPr>
          <p:nvPr>
            <p:ph type="title"/>
          </p:nvPr>
        </p:nvSpPr>
        <p:spPr>
          <a:xfrm>
            <a:off x="990601" y="369667"/>
            <a:ext cx="10515600" cy="605719"/>
          </a:xfrm>
        </p:spPr>
        <p:txBody>
          <a:bodyPr>
            <a:normAutofit/>
          </a:bodyPr>
          <a:lstStyle/>
          <a:p>
            <a:pPr algn="ctr"/>
            <a:r>
              <a:rPr lang="en-US" sz="3600" dirty="0">
                <a:latin typeface="+mn-lt"/>
                <a:ea typeface="+mn-ea"/>
                <a:cs typeface="+mn-cs"/>
              </a:rPr>
              <a:t>Business Intelligence Management Example</a:t>
            </a:r>
          </a:p>
        </p:txBody>
      </p:sp>
      <p:pic>
        <p:nvPicPr>
          <p:cNvPr id="3" name="Picture 2">
            <a:extLst>
              <a:ext uri="{FF2B5EF4-FFF2-40B4-BE49-F238E27FC236}">
                <a16:creationId xmlns:a16="http://schemas.microsoft.com/office/drawing/2014/main" id="{DD18869A-FFC0-4699-BC58-45EB62C5E5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0369" y="1149541"/>
            <a:ext cx="8520137" cy="5029200"/>
          </a:xfrm>
          <a:prstGeom prst="rect">
            <a:avLst/>
          </a:prstGeom>
        </p:spPr>
      </p:pic>
      <p:sp>
        <p:nvSpPr>
          <p:cNvPr id="2" name="Slide Number Placeholder 1">
            <a:extLst>
              <a:ext uri="{FF2B5EF4-FFF2-40B4-BE49-F238E27FC236}">
                <a16:creationId xmlns:a16="http://schemas.microsoft.com/office/drawing/2014/main" id="{3C3C9D2C-4FA8-4316-BEF7-13BD5BF80339}"/>
              </a:ext>
            </a:extLst>
          </p:cNvPr>
          <p:cNvSpPr>
            <a:spLocks noGrp="1"/>
          </p:cNvSpPr>
          <p:nvPr>
            <p:ph type="sldNum" sz="quarter" idx="12"/>
          </p:nvPr>
        </p:nvSpPr>
        <p:spPr/>
        <p:txBody>
          <a:bodyPr/>
          <a:lstStyle/>
          <a:p>
            <a:fld id="{5508B995-02F9-425B-8DE1-A65221EFA4B3}" type="slidenum">
              <a:rPr lang="en-US" smtClean="0"/>
              <a:t>15</a:t>
            </a:fld>
            <a:endParaRPr lang="en-US" dirty="0"/>
          </a:p>
        </p:txBody>
      </p:sp>
    </p:spTree>
    <p:extLst>
      <p:ext uri="{BB962C8B-B14F-4D97-AF65-F5344CB8AC3E}">
        <p14:creationId xmlns:p14="http://schemas.microsoft.com/office/powerpoint/2010/main" val="19901501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D6AAD-6289-4F86-80A6-20A7BC5A6901}"/>
              </a:ext>
            </a:extLst>
          </p:cNvPr>
          <p:cNvSpPr>
            <a:spLocks noGrp="1"/>
          </p:cNvSpPr>
          <p:nvPr>
            <p:ph type="title"/>
          </p:nvPr>
        </p:nvSpPr>
        <p:spPr>
          <a:xfrm>
            <a:off x="838200" y="231916"/>
            <a:ext cx="10515600" cy="761998"/>
          </a:xfrm>
        </p:spPr>
        <p:txBody>
          <a:bodyPr>
            <a:normAutofit/>
          </a:bodyPr>
          <a:lstStyle/>
          <a:p>
            <a:pPr algn="ctr"/>
            <a:r>
              <a:rPr lang="en-US" sz="4000" dirty="0">
                <a:latin typeface="+mn-lt"/>
              </a:rPr>
              <a:t>Essential Table Elements - Ethical</a:t>
            </a:r>
          </a:p>
        </p:txBody>
      </p:sp>
      <p:sp>
        <p:nvSpPr>
          <p:cNvPr id="3" name="Content Placeholder 2">
            <a:extLst>
              <a:ext uri="{FF2B5EF4-FFF2-40B4-BE49-F238E27FC236}">
                <a16:creationId xmlns:a16="http://schemas.microsoft.com/office/drawing/2014/main" id="{A2C61648-1292-4F14-9C50-03774AFF054A}"/>
              </a:ext>
            </a:extLst>
          </p:cNvPr>
          <p:cNvSpPr>
            <a:spLocks noGrp="1"/>
          </p:cNvSpPr>
          <p:nvPr>
            <p:ph idx="1"/>
          </p:nvPr>
        </p:nvSpPr>
        <p:spPr>
          <a:xfrm>
            <a:off x="838200" y="993914"/>
            <a:ext cx="10515600" cy="5183049"/>
          </a:xfrm>
        </p:spPr>
        <p:txBody>
          <a:bodyPr/>
          <a:lstStyle/>
          <a:p>
            <a:pPr marL="514350" indent="-514350">
              <a:buFont typeface="+mj-lt"/>
              <a:buAutoNum type="arabicPeriod"/>
            </a:pPr>
            <a:r>
              <a:rPr lang="en-US" dirty="0"/>
              <a:t>Tell the whole story! Provide meaningful data by not skipping years which is called selective summarization. Example:</a:t>
            </a:r>
          </a:p>
          <a:p>
            <a:pPr marL="0" indent="0">
              <a:buNone/>
            </a:pPr>
            <a:endParaRPr lang="en-US" dirty="0"/>
          </a:p>
          <a:p>
            <a:pPr marL="0" indent="0">
              <a:buNone/>
            </a:pPr>
            <a:endParaRPr lang="en-US" dirty="0"/>
          </a:p>
        </p:txBody>
      </p:sp>
      <p:graphicFrame>
        <p:nvGraphicFramePr>
          <p:cNvPr id="7" name="Table 6">
            <a:extLst>
              <a:ext uri="{FF2B5EF4-FFF2-40B4-BE49-F238E27FC236}">
                <a16:creationId xmlns:a16="http://schemas.microsoft.com/office/drawing/2014/main" id="{25B37C38-6202-4A41-B638-FDF5B0103A3D}"/>
              </a:ext>
            </a:extLst>
          </p:cNvPr>
          <p:cNvGraphicFramePr>
            <a:graphicFrameLocks noGrp="1"/>
          </p:cNvGraphicFramePr>
          <p:nvPr>
            <p:extLst>
              <p:ext uri="{D42A27DB-BD31-4B8C-83A1-F6EECF244321}">
                <p14:modId xmlns:p14="http://schemas.microsoft.com/office/powerpoint/2010/main" val="3570933135"/>
              </p:ext>
            </p:extLst>
          </p:nvPr>
        </p:nvGraphicFramePr>
        <p:xfrm>
          <a:off x="1815549" y="2134393"/>
          <a:ext cx="8627164" cy="4226645"/>
        </p:xfrm>
        <a:graphic>
          <a:graphicData uri="http://schemas.openxmlformats.org/drawingml/2006/table">
            <a:tbl>
              <a:tblPr>
                <a:tableStyleId>{5C22544A-7EE6-4342-B048-85BDC9FD1C3A}</a:tableStyleId>
              </a:tblPr>
              <a:tblGrid>
                <a:gridCol w="1025009">
                  <a:extLst>
                    <a:ext uri="{9D8B030D-6E8A-4147-A177-3AD203B41FA5}">
                      <a16:colId xmlns:a16="http://schemas.microsoft.com/office/drawing/2014/main" val="2019891466"/>
                    </a:ext>
                  </a:extLst>
                </a:gridCol>
                <a:gridCol w="928915">
                  <a:extLst>
                    <a:ext uri="{9D8B030D-6E8A-4147-A177-3AD203B41FA5}">
                      <a16:colId xmlns:a16="http://schemas.microsoft.com/office/drawing/2014/main" val="3276688266"/>
                    </a:ext>
                  </a:extLst>
                </a:gridCol>
                <a:gridCol w="1067719">
                  <a:extLst>
                    <a:ext uri="{9D8B030D-6E8A-4147-A177-3AD203B41FA5}">
                      <a16:colId xmlns:a16="http://schemas.microsoft.com/office/drawing/2014/main" val="1754210748"/>
                    </a:ext>
                  </a:extLst>
                </a:gridCol>
                <a:gridCol w="1014332">
                  <a:extLst>
                    <a:ext uri="{9D8B030D-6E8A-4147-A177-3AD203B41FA5}">
                      <a16:colId xmlns:a16="http://schemas.microsoft.com/office/drawing/2014/main" val="3325975737"/>
                    </a:ext>
                  </a:extLst>
                </a:gridCol>
                <a:gridCol w="822143">
                  <a:extLst>
                    <a:ext uri="{9D8B030D-6E8A-4147-A177-3AD203B41FA5}">
                      <a16:colId xmlns:a16="http://schemas.microsoft.com/office/drawing/2014/main" val="3684096830"/>
                    </a:ext>
                  </a:extLst>
                </a:gridCol>
                <a:gridCol w="907560">
                  <a:extLst>
                    <a:ext uri="{9D8B030D-6E8A-4147-A177-3AD203B41FA5}">
                      <a16:colId xmlns:a16="http://schemas.microsoft.com/office/drawing/2014/main" val="79620260"/>
                    </a:ext>
                  </a:extLst>
                </a:gridCol>
                <a:gridCol w="1452097">
                  <a:extLst>
                    <a:ext uri="{9D8B030D-6E8A-4147-A177-3AD203B41FA5}">
                      <a16:colId xmlns:a16="http://schemas.microsoft.com/office/drawing/2014/main" val="1722929105"/>
                    </a:ext>
                  </a:extLst>
                </a:gridCol>
                <a:gridCol w="1409389">
                  <a:extLst>
                    <a:ext uri="{9D8B030D-6E8A-4147-A177-3AD203B41FA5}">
                      <a16:colId xmlns:a16="http://schemas.microsoft.com/office/drawing/2014/main" val="3420397739"/>
                    </a:ext>
                  </a:extLst>
                </a:gridCol>
              </a:tblGrid>
              <a:tr h="334250">
                <a:tc gridSpan="8">
                  <a:txBody>
                    <a:bodyPr/>
                    <a:lstStyle/>
                    <a:p>
                      <a:pPr algn="ctr" fontAlgn="b"/>
                      <a:r>
                        <a:rPr lang="en-US" sz="1800" u="none" strike="noStrike">
                          <a:effectLst/>
                        </a:rPr>
                        <a:t>Stock Change Over Five Years</a:t>
                      </a:r>
                      <a:endParaRPr lang="en-US" sz="18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24395829"/>
                  </a:ext>
                </a:extLst>
              </a:tr>
              <a:tr h="215645">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0085893"/>
                  </a:ext>
                </a:extLst>
              </a:tr>
              <a:tr h="334250">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Change from</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Change from</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24218051"/>
                  </a:ext>
                </a:extLst>
              </a:tr>
              <a:tr h="334250">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Previous </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Five Years</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16347751"/>
                  </a:ext>
                </a:extLst>
              </a:tr>
              <a:tr h="334250">
                <a:tc>
                  <a:txBody>
                    <a:bodyPr/>
                    <a:lstStyle/>
                    <a:p>
                      <a:pPr algn="ctr" fontAlgn="b"/>
                      <a:r>
                        <a:rPr lang="en-US" sz="1800" u="none" strike="noStrike">
                          <a:effectLst/>
                        </a:rPr>
                        <a:t>Stock</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Year 1</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Year 2</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Year 3</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Year 4</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Year 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Year</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Ago</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248629008"/>
                  </a:ext>
                </a:extLst>
              </a:tr>
              <a:tr h="334250">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40459415"/>
                  </a:ext>
                </a:extLst>
              </a:tr>
              <a:tr h="334250">
                <a:tc>
                  <a:txBody>
                    <a:bodyPr/>
                    <a:lstStyle/>
                    <a:p>
                      <a:pPr algn="ctr" fontAlgn="b"/>
                      <a:r>
                        <a:rPr lang="en-US" sz="1800" u="none" strike="noStrike">
                          <a:effectLst/>
                        </a:rPr>
                        <a:t>Stock A</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$100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$110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$120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$125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$140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12%</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40%</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51305109"/>
                  </a:ext>
                </a:extLst>
              </a:tr>
              <a:tr h="334250">
                <a:tc>
                  <a:txBody>
                    <a:bodyPr/>
                    <a:lstStyle/>
                    <a:p>
                      <a:pPr algn="ctr" fontAlgn="b"/>
                      <a:r>
                        <a:rPr lang="en-US" sz="1800" u="none" strike="noStrike">
                          <a:effectLst/>
                        </a:rPr>
                        <a:t>Stock B</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$100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$105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$115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$120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$140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17%</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40%</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60127486"/>
                  </a:ext>
                </a:extLst>
              </a:tr>
              <a:tr h="334250">
                <a:tc>
                  <a:txBody>
                    <a:bodyPr/>
                    <a:lstStyle/>
                    <a:p>
                      <a:pPr algn="ctr" fontAlgn="b"/>
                      <a:r>
                        <a:rPr lang="en-US" sz="1800" u="none" strike="noStrike">
                          <a:effectLst/>
                        </a:rPr>
                        <a:t>Stock C</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$100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$110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$100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$130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$140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8%</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40%</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33289367"/>
                  </a:ext>
                </a:extLst>
              </a:tr>
              <a:tr h="334250">
                <a:tc>
                  <a:txBody>
                    <a:bodyPr/>
                    <a:lstStyle/>
                    <a:p>
                      <a:pPr algn="ctr" fontAlgn="b"/>
                      <a:r>
                        <a:rPr lang="en-US" sz="1800" u="none" strike="noStrike">
                          <a:effectLst/>
                        </a:rPr>
                        <a:t>Stock D</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$100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$90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$95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$140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$140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40%</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128223157"/>
                  </a:ext>
                </a:extLst>
              </a:tr>
              <a:tr h="334250">
                <a:tc>
                  <a:txBody>
                    <a:bodyPr/>
                    <a:lstStyle/>
                    <a:p>
                      <a:pPr algn="ctr" fontAlgn="b"/>
                      <a:r>
                        <a:rPr lang="en-US" sz="1800" u="none" strike="noStrike">
                          <a:effectLst/>
                        </a:rPr>
                        <a:t>Stock E</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$100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$80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$85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$135</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$140</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4%</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40%</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83837800"/>
                  </a:ext>
                </a:extLst>
              </a:tr>
              <a:tr h="334250">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68931063"/>
                  </a:ext>
                </a:extLst>
              </a:tr>
              <a:tr h="334250">
                <a:tc gridSpan="5">
                  <a:txBody>
                    <a:bodyPr/>
                    <a:lstStyle/>
                    <a:p>
                      <a:pPr algn="l" fontAlgn="b"/>
                      <a:r>
                        <a:rPr lang="en-US" sz="1800" u="none" strike="noStrike">
                          <a:effectLst/>
                        </a:rPr>
                        <a:t>Source: Dave Hemenway made up data</a:t>
                      </a:r>
                      <a:endParaRPr lang="en-US" sz="18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73719476"/>
                  </a:ext>
                </a:extLst>
              </a:tr>
            </a:tbl>
          </a:graphicData>
        </a:graphic>
      </p:graphicFrame>
    </p:spTree>
    <p:extLst>
      <p:ext uri="{BB962C8B-B14F-4D97-AF65-F5344CB8AC3E}">
        <p14:creationId xmlns:p14="http://schemas.microsoft.com/office/powerpoint/2010/main" val="7284070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0E809-7F6D-4221-B27C-E58EBA60288A}"/>
              </a:ext>
            </a:extLst>
          </p:cNvPr>
          <p:cNvSpPr>
            <a:spLocks noGrp="1"/>
          </p:cNvSpPr>
          <p:nvPr>
            <p:ph type="title"/>
          </p:nvPr>
        </p:nvSpPr>
        <p:spPr/>
        <p:txBody>
          <a:bodyPr>
            <a:normAutofit/>
          </a:bodyPr>
          <a:lstStyle/>
          <a:p>
            <a:r>
              <a:rPr lang="en-US" sz="4000" dirty="0">
                <a:latin typeface="+mn-lt"/>
              </a:rPr>
              <a:t>Essential Table Elements – Ethical           </a:t>
            </a:r>
            <a:r>
              <a:rPr lang="en-US" sz="2400" dirty="0">
                <a:latin typeface="+mn-lt"/>
              </a:rPr>
              <a:t> continued</a:t>
            </a:r>
          </a:p>
        </p:txBody>
      </p:sp>
      <p:sp>
        <p:nvSpPr>
          <p:cNvPr id="3" name="Content Placeholder 2">
            <a:extLst>
              <a:ext uri="{FF2B5EF4-FFF2-40B4-BE49-F238E27FC236}">
                <a16:creationId xmlns:a16="http://schemas.microsoft.com/office/drawing/2014/main" id="{4EB149F2-01BA-464F-9A30-23401E61A0A1}"/>
              </a:ext>
            </a:extLst>
          </p:cNvPr>
          <p:cNvSpPr>
            <a:spLocks noGrp="1"/>
          </p:cNvSpPr>
          <p:nvPr>
            <p:ph idx="1"/>
          </p:nvPr>
        </p:nvSpPr>
        <p:spPr/>
        <p:txBody>
          <a:bodyPr/>
          <a:lstStyle/>
          <a:p>
            <a:pPr marL="514350" indent="-514350">
              <a:buAutoNum type="arabicPeriod" startAt="2"/>
            </a:pPr>
            <a:r>
              <a:rPr lang="en-US" dirty="0"/>
              <a:t>Tell the truth all the time.</a:t>
            </a:r>
          </a:p>
          <a:p>
            <a:pPr marL="514350" indent="-514350">
              <a:buAutoNum type="arabicPeriod" startAt="2"/>
            </a:pPr>
            <a:r>
              <a:rPr lang="en-US" dirty="0"/>
              <a:t>Show all sources of information.</a:t>
            </a:r>
          </a:p>
          <a:p>
            <a:pPr marL="514350" indent="-514350">
              <a:buAutoNum type="arabicPeriod" startAt="2"/>
            </a:pPr>
            <a:r>
              <a:rPr lang="en-US" dirty="0"/>
              <a:t>Don’t use a table for a short-term gain which will cause a long-term loss – especially if it affects your integrity.</a:t>
            </a:r>
          </a:p>
          <a:p>
            <a:pPr marL="514350" indent="-514350">
              <a:buAutoNum type="arabicPeriod" startAt="2"/>
            </a:pPr>
            <a:endParaRPr lang="en-US" dirty="0"/>
          </a:p>
          <a:p>
            <a:pPr marL="514350" indent="-514350">
              <a:buFont typeface="+mj-lt"/>
              <a:buAutoNum type="arabicPeriod"/>
            </a:pPr>
            <a:endParaRPr lang="en-US" dirty="0"/>
          </a:p>
          <a:p>
            <a:pPr marL="514350" indent="-514350">
              <a:buAutoNum type="arabicPlain" startAt="2"/>
            </a:pPr>
            <a:endParaRPr lang="en-US" dirty="0"/>
          </a:p>
        </p:txBody>
      </p:sp>
    </p:spTree>
    <p:extLst>
      <p:ext uri="{BB962C8B-B14F-4D97-AF65-F5344CB8AC3E}">
        <p14:creationId xmlns:p14="http://schemas.microsoft.com/office/powerpoint/2010/main" val="2937475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16BC4-2F4B-451E-92A4-3B89FBC442BF}"/>
              </a:ext>
            </a:extLst>
          </p:cNvPr>
          <p:cNvSpPr>
            <a:spLocks noGrp="1"/>
          </p:cNvSpPr>
          <p:nvPr>
            <p:ph type="title"/>
          </p:nvPr>
        </p:nvSpPr>
        <p:spPr>
          <a:xfrm>
            <a:off x="838200" y="365125"/>
            <a:ext cx="10515600" cy="522771"/>
          </a:xfrm>
        </p:spPr>
        <p:txBody>
          <a:bodyPr>
            <a:noAutofit/>
          </a:bodyPr>
          <a:lstStyle/>
          <a:p>
            <a:pPr algn="ctr"/>
            <a:r>
              <a:rPr lang="en-US" sz="3600" dirty="0"/>
              <a:t>Best Practices for Tables</a:t>
            </a:r>
          </a:p>
        </p:txBody>
      </p:sp>
      <p:sp>
        <p:nvSpPr>
          <p:cNvPr id="3" name="Content Placeholder 2">
            <a:extLst>
              <a:ext uri="{FF2B5EF4-FFF2-40B4-BE49-F238E27FC236}">
                <a16:creationId xmlns:a16="http://schemas.microsoft.com/office/drawing/2014/main" id="{BC07CAAC-A03D-45D3-9A0A-26222D188F8C}"/>
              </a:ext>
            </a:extLst>
          </p:cNvPr>
          <p:cNvSpPr>
            <a:spLocks noGrp="1"/>
          </p:cNvSpPr>
          <p:nvPr>
            <p:ph idx="1"/>
          </p:nvPr>
        </p:nvSpPr>
        <p:spPr>
          <a:xfrm>
            <a:off x="838200" y="1497495"/>
            <a:ext cx="10515600" cy="4679467"/>
          </a:xfrm>
        </p:spPr>
        <p:txBody>
          <a:bodyPr/>
          <a:lstStyle/>
          <a:p>
            <a:pPr marL="514350" indent="-514350">
              <a:buFont typeface="+mj-lt"/>
              <a:buAutoNum type="arabicPeriod"/>
            </a:pPr>
            <a:r>
              <a:rPr lang="en-US" dirty="0"/>
              <a:t>KISS – Keep it Simple.</a:t>
            </a:r>
          </a:p>
          <a:p>
            <a:pPr marL="514350" indent="-514350">
              <a:buFont typeface="+mj-lt"/>
              <a:buAutoNum type="arabicPeriod"/>
            </a:pPr>
            <a:r>
              <a:rPr lang="en-US" dirty="0"/>
              <a:t>Provide Titles for table, rows and columns, Number of cases, Sources.</a:t>
            </a:r>
          </a:p>
          <a:p>
            <a:pPr marL="514350" indent="-514350">
              <a:buFont typeface="+mj-lt"/>
              <a:buAutoNum type="arabicPeriod"/>
            </a:pPr>
            <a:r>
              <a:rPr lang="en-US" dirty="0"/>
              <a:t>Verify your data!  All information such be replicable- be able to calculate it again via formulas in the table.</a:t>
            </a:r>
          </a:p>
          <a:p>
            <a:pPr marL="514350" indent="-514350">
              <a:buFont typeface="+mj-lt"/>
              <a:buAutoNum type="arabicPeriod"/>
            </a:pPr>
            <a:r>
              <a:rPr lang="en-US" dirty="0"/>
              <a:t>Make all tables professional looking.</a:t>
            </a:r>
          </a:p>
          <a:p>
            <a:pPr marL="514350" indent="-514350">
              <a:buFont typeface="+mj-lt"/>
              <a:buAutoNum type="arabicPeriod"/>
            </a:pPr>
            <a:r>
              <a:rPr lang="en-US" dirty="0"/>
              <a:t>Provide the most accurate/honest information available.</a:t>
            </a:r>
          </a:p>
          <a:p>
            <a:pPr marL="514350" indent="-514350">
              <a:buFont typeface="+mj-lt"/>
              <a:buAutoNum type="arabicPeriod"/>
            </a:pPr>
            <a:r>
              <a:rPr lang="en-US" dirty="0"/>
              <a:t>Provide footnotes showing spreadsheet information</a:t>
            </a:r>
          </a:p>
          <a:p>
            <a:pPr marL="514350" indent="-514350">
              <a:buFont typeface="+mj-lt"/>
              <a:buAutoNum type="arabicPeriod"/>
            </a:pP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5750800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74FA2-C4AD-494F-A919-94C4A8B1A560}"/>
              </a:ext>
            </a:extLst>
          </p:cNvPr>
          <p:cNvSpPr>
            <a:spLocks noGrp="1"/>
          </p:cNvSpPr>
          <p:nvPr>
            <p:ph type="title"/>
          </p:nvPr>
        </p:nvSpPr>
        <p:spPr/>
        <p:txBody>
          <a:bodyPr>
            <a:normAutofit/>
          </a:bodyPr>
          <a:lstStyle/>
          <a:p>
            <a:pPr algn="ctr"/>
            <a:r>
              <a:rPr lang="en-US" sz="4000" dirty="0">
                <a:latin typeface="+mn-lt"/>
              </a:rPr>
              <a:t>A Simple Table</a:t>
            </a:r>
          </a:p>
        </p:txBody>
      </p:sp>
      <p:pic>
        <p:nvPicPr>
          <p:cNvPr id="5" name="Content Placeholder 4">
            <a:extLst>
              <a:ext uri="{FF2B5EF4-FFF2-40B4-BE49-F238E27FC236}">
                <a16:creationId xmlns:a16="http://schemas.microsoft.com/office/drawing/2014/main" id="{FD3FC861-A1F4-4DD0-9F5B-10E180D0D0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13737" y="1825625"/>
            <a:ext cx="3764525" cy="4667250"/>
          </a:xfrm>
        </p:spPr>
      </p:pic>
    </p:spTree>
    <p:extLst>
      <p:ext uri="{BB962C8B-B14F-4D97-AF65-F5344CB8AC3E}">
        <p14:creationId xmlns:p14="http://schemas.microsoft.com/office/powerpoint/2010/main" val="333117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74FA2-C4AD-494F-A919-94C4A8B1A560}"/>
              </a:ext>
            </a:extLst>
          </p:cNvPr>
          <p:cNvSpPr>
            <a:spLocks noGrp="1"/>
          </p:cNvSpPr>
          <p:nvPr>
            <p:ph type="title"/>
          </p:nvPr>
        </p:nvSpPr>
        <p:spPr/>
        <p:txBody>
          <a:bodyPr>
            <a:normAutofit/>
          </a:bodyPr>
          <a:lstStyle/>
          <a:p>
            <a:pPr algn="ctr"/>
            <a:r>
              <a:rPr lang="en-US" sz="4000" dirty="0">
                <a:latin typeface="+mn-lt"/>
              </a:rPr>
              <a:t>A Simple Table</a:t>
            </a:r>
          </a:p>
        </p:txBody>
      </p:sp>
      <p:pic>
        <p:nvPicPr>
          <p:cNvPr id="5" name="Content Placeholder 4">
            <a:extLst>
              <a:ext uri="{FF2B5EF4-FFF2-40B4-BE49-F238E27FC236}">
                <a16:creationId xmlns:a16="http://schemas.microsoft.com/office/drawing/2014/main" id="{FD3FC861-A1F4-4DD0-9F5B-10E180D0D0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13737" y="1825625"/>
            <a:ext cx="3764525" cy="4667250"/>
          </a:xfrm>
        </p:spPr>
      </p:pic>
    </p:spTree>
    <p:extLst>
      <p:ext uri="{BB962C8B-B14F-4D97-AF65-F5344CB8AC3E}">
        <p14:creationId xmlns:p14="http://schemas.microsoft.com/office/powerpoint/2010/main" val="1528706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0DB3D-59B0-4326-8B32-595954C6215C}"/>
              </a:ext>
            </a:extLst>
          </p:cNvPr>
          <p:cNvSpPr>
            <a:spLocks noGrp="1"/>
          </p:cNvSpPr>
          <p:nvPr>
            <p:ph type="title"/>
          </p:nvPr>
        </p:nvSpPr>
        <p:spPr/>
        <p:txBody>
          <a:bodyPr>
            <a:normAutofit/>
          </a:bodyPr>
          <a:lstStyle/>
          <a:p>
            <a:pPr algn="ctr"/>
            <a:r>
              <a:rPr lang="en-US" sz="4000" dirty="0">
                <a:latin typeface="+mn-lt"/>
              </a:rPr>
              <a:t>A Simple Table Continued</a:t>
            </a:r>
          </a:p>
        </p:txBody>
      </p:sp>
      <p:pic>
        <p:nvPicPr>
          <p:cNvPr id="5" name="Content Placeholder 4" descr="A picture containing indoor, wooden, black, wood&#10;&#10;Description automatically generated">
            <a:extLst>
              <a:ext uri="{FF2B5EF4-FFF2-40B4-BE49-F238E27FC236}">
                <a16:creationId xmlns:a16="http://schemas.microsoft.com/office/drawing/2014/main" id="{75F758C2-7DA7-4194-8878-58F1E8064F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6576" y="1989399"/>
            <a:ext cx="3170406" cy="4351338"/>
          </a:xfrm>
        </p:spPr>
      </p:pic>
      <p:pic>
        <p:nvPicPr>
          <p:cNvPr id="7" name="Picture 6">
            <a:extLst>
              <a:ext uri="{FF2B5EF4-FFF2-40B4-BE49-F238E27FC236}">
                <a16:creationId xmlns:a16="http://schemas.microsoft.com/office/drawing/2014/main" id="{5C56CFF7-3A15-405E-95D9-6396DF68B7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7617" y="1989400"/>
            <a:ext cx="4969661" cy="4351337"/>
          </a:xfrm>
          <a:prstGeom prst="rect">
            <a:avLst/>
          </a:prstGeom>
        </p:spPr>
      </p:pic>
    </p:spTree>
    <p:extLst>
      <p:ext uri="{BB962C8B-B14F-4D97-AF65-F5344CB8AC3E}">
        <p14:creationId xmlns:p14="http://schemas.microsoft.com/office/powerpoint/2010/main" val="1370728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50CE-0C5C-40EF-BBC2-E68C4A54D6BA}"/>
              </a:ext>
            </a:extLst>
          </p:cNvPr>
          <p:cNvSpPr>
            <a:spLocks noGrp="1"/>
          </p:cNvSpPr>
          <p:nvPr>
            <p:ph type="title"/>
          </p:nvPr>
        </p:nvSpPr>
        <p:spPr/>
        <p:txBody>
          <a:bodyPr/>
          <a:lstStyle/>
          <a:p>
            <a:r>
              <a:rPr lang="en-US" dirty="0"/>
              <a:t>Define a table</a:t>
            </a:r>
          </a:p>
        </p:txBody>
      </p:sp>
      <p:sp>
        <p:nvSpPr>
          <p:cNvPr id="3" name="Content Placeholder 2">
            <a:extLst>
              <a:ext uri="{FF2B5EF4-FFF2-40B4-BE49-F238E27FC236}">
                <a16:creationId xmlns:a16="http://schemas.microsoft.com/office/drawing/2014/main" id="{67B91000-6A29-40D2-856A-BA7791DB9ABB}"/>
              </a:ext>
            </a:extLst>
          </p:cNvPr>
          <p:cNvSpPr>
            <a:spLocks noGrp="1"/>
          </p:cNvSpPr>
          <p:nvPr>
            <p:ph idx="1"/>
          </p:nvPr>
        </p:nvSpPr>
        <p:spPr/>
        <p:txBody>
          <a:bodyPr/>
          <a:lstStyle/>
          <a:p>
            <a:pPr marL="0" indent="0">
              <a:buNone/>
            </a:pPr>
            <a:r>
              <a:rPr lang="en-US" dirty="0"/>
              <a:t>“A systematic arrangement of data usually in rows and columns for ready reference” </a:t>
            </a:r>
            <a:r>
              <a:rPr lang="en-US" u="sng" dirty="0"/>
              <a:t>Collegiate Dictionary</a:t>
            </a:r>
            <a:r>
              <a:rPr lang="en-US" dirty="0"/>
              <a:t>, Merriam Webster, 1999</a:t>
            </a:r>
          </a:p>
          <a:p>
            <a:pPr marL="0" indent="0">
              <a:buNone/>
            </a:pPr>
            <a:endParaRPr lang="en-US" dirty="0"/>
          </a:p>
          <a:p>
            <a:pPr marL="0" indent="0">
              <a:buNone/>
            </a:pPr>
            <a:r>
              <a:rPr lang="en-US" dirty="0"/>
              <a:t>“A summary table tallies the set of individual values as frequencies or percentages for each category” “</a:t>
            </a:r>
            <a:r>
              <a:rPr lang="en-US" u="sng" dirty="0"/>
              <a:t>Statistics for Managers Using Microsoft Excel</a:t>
            </a:r>
            <a:r>
              <a:rPr lang="en-US" dirty="0"/>
              <a:t>, Levine, Stephan, and </a:t>
            </a:r>
            <a:r>
              <a:rPr lang="en-US" dirty="0" err="1"/>
              <a:t>Szabat</a:t>
            </a:r>
            <a:r>
              <a:rPr lang="en-US" dirty="0"/>
              <a:t>, 2017</a:t>
            </a:r>
          </a:p>
        </p:txBody>
      </p:sp>
    </p:spTree>
    <p:extLst>
      <p:ext uri="{BB962C8B-B14F-4D97-AF65-F5344CB8AC3E}">
        <p14:creationId xmlns:p14="http://schemas.microsoft.com/office/powerpoint/2010/main" val="902166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95BE0-BAD6-432E-A091-547176EFA4C1}"/>
              </a:ext>
            </a:extLst>
          </p:cNvPr>
          <p:cNvSpPr>
            <a:spLocks noGrp="1"/>
          </p:cNvSpPr>
          <p:nvPr>
            <p:ph type="title"/>
          </p:nvPr>
        </p:nvSpPr>
        <p:spPr>
          <a:xfrm>
            <a:off x="838200" y="365125"/>
            <a:ext cx="10515600" cy="827571"/>
          </a:xfrm>
        </p:spPr>
        <p:txBody>
          <a:bodyPr>
            <a:normAutofit/>
          </a:bodyPr>
          <a:lstStyle/>
          <a:p>
            <a:pPr algn="ctr"/>
            <a:r>
              <a:rPr lang="en-US" sz="4000" dirty="0">
                <a:latin typeface="+mn-lt"/>
              </a:rPr>
              <a:t>Essential Table Elements - Mechanical</a:t>
            </a:r>
          </a:p>
        </p:txBody>
      </p:sp>
      <p:sp>
        <p:nvSpPr>
          <p:cNvPr id="3" name="Content Placeholder 2">
            <a:extLst>
              <a:ext uri="{FF2B5EF4-FFF2-40B4-BE49-F238E27FC236}">
                <a16:creationId xmlns:a16="http://schemas.microsoft.com/office/drawing/2014/main" id="{96024DAD-9F3A-4211-861E-264970B5AE88}"/>
              </a:ext>
            </a:extLst>
          </p:cNvPr>
          <p:cNvSpPr>
            <a:spLocks noGrp="1"/>
          </p:cNvSpPr>
          <p:nvPr>
            <p:ph idx="1"/>
          </p:nvPr>
        </p:nvSpPr>
        <p:spPr>
          <a:xfrm>
            <a:off x="838200" y="1192696"/>
            <a:ext cx="10515600" cy="4984267"/>
          </a:xfrm>
        </p:spPr>
        <p:txBody>
          <a:bodyPr>
            <a:normAutofit/>
          </a:bodyPr>
          <a:lstStyle/>
          <a:p>
            <a:pPr marL="514350" indent="-514350">
              <a:buFont typeface="+mj-lt"/>
              <a:buAutoNum type="arabicPeriod"/>
            </a:pPr>
            <a:r>
              <a:rPr lang="en-US" dirty="0"/>
              <a:t>Title</a:t>
            </a:r>
          </a:p>
          <a:p>
            <a:pPr marL="514350" indent="-514350">
              <a:buFont typeface="+mj-lt"/>
              <a:buAutoNum type="arabicPeriod"/>
            </a:pPr>
            <a:r>
              <a:rPr lang="en-US" dirty="0"/>
              <a:t>Information</a:t>
            </a:r>
          </a:p>
          <a:p>
            <a:pPr marL="514350" indent="-514350">
              <a:buFont typeface="+mj-lt"/>
              <a:buAutoNum type="arabicPeriod"/>
            </a:pPr>
            <a:r>
              <a:rPr lang="en-US" dirty="0"/>
              <a:t>Total(s) for vertical and horizontal spaces</a:t>
            </a:r>
          </a:p>
          <a:p>
            <a:pPr marL="514350" indent="-514350">
              <a:buFont typeface="+mj-lt"/>
              <a:buAutoNum type="arabicPeriod"/>
            </a:pPr>
            <a:r>
              <a:rPr lang="en-US" dirty="0"/>
              <a:t>Number of cases</a:t>
            </a:r>
          </a:p>
          <a:p>
            <a:pPr marL="514350" indent="-514350">
              <a:buFont typeface="+mj-lt"/>
              <a:buAutoNum type="arabicPeriod"/>
            </a:pPr>
            <a:r>
              <a:rPr lang="en-US" dirty="0"/>
              <a:t>Source(s)</a:t>
            </a:r>
          </a:p>
          <a:p>
            <a:pPr marL="514350" indent="-514350">
              <a:buFont typeface="+mj-lt"/>
              <a:buAutoNum type="arabicPeriod"/>
            </a:pPr>
            <a:r>
              <a:rPr lang="en-US" dirty="0"/>
              <a:t>Professional appearance</a:t>
            </a:r>
          </a:p>
          <a:p>
            <a:pPr marL="1428750" lvl="2" indent="-514350">
              <a:buFont typeface="+mj-lt"/>
              <a:buAutoNum type="arabicPeriod"/>
            </a:pPr>
            <a:r>
              <a:rPr lang="en-US" dirty="0"/>
              <a:t>Formatting</a:t>
            </a:r>
          </a:p>
          <a:p>
            <a:pPr marL="1428750" lvl="2" indent="-514350">
              <a:buFont typeface="+mj-lt"/>
              <a:buAutoNum type="arabicPeriod"/>
            </a:pPr>
            <a:r>
              <a:rPr lang="en-US" dirty="0"/>
              <a:t>Font selection and sizes (make them consistent for different sections of a table)</a:t>
            </a:r>
          </a:p>
          <a:p>
            <a:pPr marL="514350" indent="-514350">
              <a:buFont typeface="+mj-lt"/>
              <a:buAutoNum type="arabicPeriod"/>
            </a:pPr>
            <a:r>
              <a:rPr lang="en-US" dirty="0"/>
              <a:t>Footnote(s) showing spreadsheet information</a:t>
            </a:r>
          </a:p>
          <a:p>
            <a:pPr marL="0" indent="0">
              <a:buNone/>
            </a:pPr>
            <a:endParaRPr lang="en-US" dirty="0"/>
          </a:p>
          <a:p>
            <a:pPr marL="971550" lvl="1" indent="-514350">
              <a:buFont typeface="+mj-lt"/>
              <a:buAutoNum type="arabicPeriod"/>
            </a:pPr>
            <a:endParaRPr lang="en-US" dirty="0"/>
          </a:p>
        </p:txBody>
      </p:sp>
    </p:spTree>
    <p:extLst>
      <p:ext uri="{BB962C8B-B14F-4D97-AF65-F5344CB8AC3E}">
        <p14:creationId xmlns:p14="http://schemas.microsoft.com/office/powerpoint/2010/main" val="3467706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1F0D9-27C0-47D9-A174-05112D9AAA4C}"/>
              </a:ext>
            </a:extLst>
          </p:cNvPr>
          <p:cNvSpPr>
            <a:spLocks noGrp="1"/>
          </p:cNvSpPr>
          <p:nvPr>
            <p:ph type="title"/>
          </p:nvPr>
        </p:nvSpPr>
        <p:spPr>
          <a:xfrm>
            <a:off x="838200" y="198783"/>
            <a:ext cx="10515600" cy="596347"/>
          </a:xfrm>
        </p:spPr>
        <p:txBody>
          <a:bodyPr>
            <a:noAutofit/>
          </a:bodyPr>
          <a:lstStyle/>
          <a:p>
            <a:pPr algn="ctr"/>
            <a:r>
              <a:rPr lang="en-US" sz="4000" dirty="0">
                <a:latin typeface="+mn-lt"/>
              </a:rPr>
              <a:t>Simple Sample Table</a:t>
            </a:r>
          </a:p>
        </p:txBody>
      </p:sp>
      <p:graphicFrame>
        <p:nvGraphicFramePr>
          <p:cNvPr id="5" name="Content Placeholder 4">
            <a:extLst>
              <a:ext uri="{FF2B5EF4-FFF2-40B4-BE49-F238E27FC236}">
                <a16:creationId xmlns:a16="http://schemas.microsoft.com/office/drawing/2014/main" id="{52CDBCE1-5E25-467B-99FC-5C59F8F7DCDE}"/>
              </a:ext>
            </a:extLst>
          </p:cNvPr>
          <p:cNvGraphicFramePr>
            <a:graphicFrameLocks noGrp="1"/>
          </p:cNvGraphicFramePr>
          <p:nvPr>
            <p:ph idx="1"/>
            <p:extLst>
              <p:ext uri="{D42A27DB-BD31-4B8C-83A1-F6EECF244321}">
                <p14:modId xmlns:p14="http://schemas.microsoft.com/office/powerpoint/2010/main" val="2982307032"/>
              </p:ext>
            </p:extLst>
          </p:nvPr>
        </p:nvGraphicFramePr>
        <p:xfrm>
          <a:off x="1762538" y="1143000"/>
          <a:ext cx="8415132" cy="5377076"/>
        </p:xfrm>
        <a:graphic>
          <a:graphicData uri="http://schemas.openxmlformats.org/drawingml/2006/table">
            <a:tbl>
              <a:tblPr>
                <a:tableStyleId>{5C22544A-7EE6-4342-B048-85BDC9FD1C3A}</a:tableStyleId>
              </a:tblPr>
              <a:tblGrid>
                <a:gridCol w="4451690">
                  <a:extLst>
                    <a:ext uri="{9D8B030D-6E8A-4147-A177-3AD203B41FA5}">
                      <a16:colId xmlns:a16="http://schemas.microsoft.com/office/drawing/2014/main" val="2627609423"/>
                    </a:ext>
                  </a:extLst>
                </a:gridCol>
                <a:gridCol w="1550912">
                  <a:extLst>
                    <a:ext uri="{9D8B030D-6E8A-4147-A177-3AD203B41FA5}">
                      <a16:colId xmlns:a16="http://schemas.microsoft.com/office/drawing/2014/main" val="2925246913"/>
                    </a:ext>
                  </a:extLst>
                </a:gridCol>
                <a:gridCol w="1062662">
                  <a:extLst>
                    <a:ext uri="{9D8B030D-6E8A-4147-A177-3AD203B41FA5}">
                      <a16:colId xmlns:a16="http://schemas.microsoft.com/office/drawing/2014/main" val="239760396"/>
                    </a:ext>
                  </a:extLst>
                </a:gridCol>
                <a:gridCol w="1349868">
                  <a:extLst>
                    <a:ext uri="{9D8B030D-6E8A-4147-A177-3AD203B41FA5}">
                      <a16:colId xmlns:a16="http://schemas.microsoft.com/office/drawing/2014/main" val="253135096"/>
                    </a:ext>
                  </a:extLst>
                </a:gridCol>
              </a:tblGrid>
              <a:tr h="379597">
                <a:tc gridSpan="4">
                  <a:txBody>
                    <a:bodyPr/>
                    <a:lstStyle/>
                    <a:p>
                      <a:pPr algn="ctr" fontAlgn="b"/>
                      <a:r>
                        <a:rPr lang="en-US" sz="2000" u="none" strike="noStrike">
                          <a:effectLst/>
                        </a:rPr>
                        <a:t>ECSU BUS 205 Bookstore</a:t>
                      </a:r>
                      <a:endParaRPr lang="en-US" sz="20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63820354"/>
                  </a:ext>
                </a:extLst>
              </a:tr>
              <a:tr h="336214">
                <a:tc>
                  <a:txBody>
                    <a:bodyPr/>
                    <a:lstStyle/>
                    <a:p>
                      <a:pPr algn="l"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Total</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81334995"/>
                  </a:ext>
                </a:extLst>
              </a:tr>
              <a:tr h="336214">
                <a:tc>
                  <a:txBody>
                    <a:bodyPr/>
                    <a:lstStyle/>
                    <a:p>
                      <a:pPr algn="l" fontAlgn="b"/>
                      <a:r>
                        <a:rPr lang="en-US" sz="1800" u="none" strike="noStrike">
                          <a:effectLst/>
                        </a:rPr>
                        <a:t>Description</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Quantity</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Price</a:t>
                      </a:r>
                      <a:endParaRPr lang="en-US" sz="18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800" u="none" strike="noStrike">
                          <a:effectLst/>
                        </a:rPr>
                        <a:t>Cost</a:t>
                      </a:r>
                      <a:endParaRPr lang="en-US" sz="18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06046645"/>
                  </a:ext>
                </a:extLst>
              </a:tr>
              <a:tr h="216912">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51114563"/>
                  </a:ext>
                </a:extLst>
              </a:tr>
              <a:tr h="271141">
                <a:tc>
                  <a:txBody>
                    <a:bodyPr/>
                    <a:lstStyle/>
                    <a:p>
                      <a:pPr algn="l" fontAlgn="b"/>
                      <a:r>
                        <a:rPr lang="en-US" sz="1400" u="none" strike="noStrike">
                          <a:effectLst/>
                        </a:rPr>
                        <a:t>Office Book</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$250.00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$250.00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95828186"/>
                  </a:ext>
                </a:extLst>
              </a:tr>
              <a:tr h="312165">
                <a:tc>
                  <a:txBody>
                    <a:bodyPr/>
                    <a:lstStyle/>
                    <a:p>
                      <a:pPr algn="l" fontAlgn="b"/>
                      <a:r>
                        <a:rPr lang="en-US" sz="1400" u="none" strike="noStrike">
                          <a:effectLst/>
                        </a:rPr>
                        <a:t>MIS Book</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$100.00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$100.00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78254513"/>
                  </a:ext>
                </a:extLst>
              </a:tr>
              <a:tr h="271141">
                <a:tc>
                  <a:txBody>
                    <a:bodyPr/>
                    <a:lstStyle/>
                    <a:p>
                      <a:pPr algn="l" fontAlgn="b"/>
                      <a:r>
                        <a:rPr lang="en-US" sz="1400" u="none" strike="noStrike">
                          <a:effectLst/>
                        </a:rPr>
                        <a:t>Heavy Duty Book Bag</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$49.95</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$49.95</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59751723"/>
                  </a:ext>
                </a:extLst>
              </a:tr>
              <a:tr h="271141">
                <a:tc>
                  <a:txBody>
                    <a:bodyPr/>
                    <a:lstStyle/>
                    <a:p>
                      <a:pPr algn="l" fontAlgn="b"/>
                      <a:r>
                        <a:rPr lang="en-US" sz="1400" u="none" strike="noStrike">
                          <a:effectLst/>
                        </a:rPr>
                        <a:t>New Computer</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$679.00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$679.00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53017210"/>
                  </a:ext>
                </a:extLst>
              </a:tr>
              <a:tr h="271141">
                <a:tc>
                  <a:txBody>
                    <a:bodyPr/>
                    <a:lstStyle/>
                    <a:p>
                      <a:pPr algn="l" fontAlgn="b"/>
                      <a:r>
                        <a:rPr lang="en-US" sz="1400" u="none" strike="noStrike">
                          <a:effectLst/>
                        </a:rPr>
                        <a:t>Binder for Class Project</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$1.56</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$1.56</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26134177"/>
                  </a:ext>
                </a:extLst>
              </a:tr>
              <a:tr h="271141">
                <a:tc>
                  <a:txBody>
                    <a:bodyPr/>
                    <a:lstStyle/>
                    <a:p>
                      <a:pPr algn="l" fontAlgn="b"/>
                      <a:r>
                        <a:rPr lang="en-US" sz="1400" u="none" strike="noStrike">
                          <a:effectLst/>
                        </a:rPr>
                        <a:t>Pointer for Power Point Presentation</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$9.95</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$9.95</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99978494"/>
                  </a:ext>
                </a:extLst>
              </a:tr>
              <a:tr h="271141">
                <a:tc>
                  <a:txBody>
                    <a:bodyPr/>
                    <a:lstStyle/>
                    <a:p>
                      <a:pPr algn="l" fontAlgn="b"/>
                      <a:r>
                        <a:rPr lang="en-US" sz="1400" u="none" strike="noStrike">
                          <a:effectLst/>
                        </a:rPr>
                        <a:t>Cushion for Long Classes</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$12.50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$12.50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84210674"/>
                  </a:ext>
                </a:extLst>
              </a:tr>
              <a:tr h="271141">
                <a:tc>
                  <a:txBody>
                    <a:bodyPr/>
                    <a:lstStyle/>
                    <a:p>
                      <a:pPr algn="l" fontAlgn="b"/>
                      <a:r>
                        <a:rPr lang="en-US" sz="1400" u="none" strike="noStrike">
                          <a:effectLst/>
                        </a:rPr>
                        <a:t>Travel Mug for Caffeinated Beverage</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2</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$13.50</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$27.00</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47667241"/>
                  </a:ext>
                </a:extLst>
              </a:tr>
              <a:tr h="271141">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80238284"/>
                  </a:ext>
                </a:extLst>
              </a:tr>
              <a:tr h="271141">
                <a:tc>
                  <a:txBody>
                    <a:bodyPr/>
                    <a:lstStyle/>
                    <a:p>
                      <a:pPr algn="r" fontAlgn="b"/>
                      <a:r>
                        <a:rPr lang="en-US" sz="1400" u="none" strike="noStrike">
                          <a:effectLst/>
                        </a:rPr>
                        <a:t>Total</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$1,129.96</a:t>
                      </a:r>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94036927"/>
                  </a:ext>
                </a:extLst>
              </a:tr>
              <a:tr h="271141">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89894669"/>
                  </a:ext>
                </a:extLst>
              </a:tr>
              <a:tr h="271141">
                <a:tc>
                  <a:txBody>
                    <a:bodyPr/>
                    <a:lstStyle/>
                    <a:p>
                      <a:pPr algn="l" fontAlgn="b"/>
                      <a:r>
                        <a:rPr lang="en-US" sz="1400" u="none" strike="noStrike">
                          <a:effectLst/>
                        </a:rPr>
                        <a:t>Source: KD Made-Up Data</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797852723"/>
                  </a:ext>
                </a:extLst>
              </a:tr>
              <a:tr h="271141">
                <a:tc>
                  <a:txBody>
                    <a:bodyPr/>
                    <a:lstStyle/>
                    <a:p>
                      <a:pPr algn="l" fontAlgn="b"/>
                      <a:r>
                        <a:rPr lang="en-US" sz="1400" u="none" strike="noStrike">
                          <a:effectLst/>
                        </a:rPr>
                        <a:t>Author:</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61034827"/>
                  </a:ext>
                </a:extLst>
              </a:tr>
              <a:tr h="271141">
                <a:tc>
                  <a:txBody>
                    <a:bodyPr/>
                    <a:lstStyle/>
                    <a:p>
                      <a:pPr algn="l" fontAlgn="b"/>
                      <a:r>
                        <a:rPr lang="en-US" sz="1400" u="none" strike="noStrike">
                          <a:effectLst/>
                        </a:rPr>
                        <a:t>Date:</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58706622"/>
                  </a:ext>
                </a:extLst>
              </a:tr>
              <a:tr h="271141">
                <a:tc>
                  <a:txBody>
                    <a:bodyPr/>
                    <a:lstStyle/>
                    <a:p>
                      <a:pPr algn="l" fontAlgn="b"/>
                      <a:r>
                        <a:rPr lang="en-US" sz="1400" u="none" strike="noStrike">
                          <a:effectLst/>
                        </a:rPr>
                        <a:t>Purpose:</a:t>
                      </a:r>
                      <a:endParaRPr lang="en-US" sz="1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64948151"/>
                  </a:ext>
                </a:extLst>
              </a:tr>
            </a:tbl>
          </a:graphicData>
        </a:graphic>
      </p:graphicFrame>
    </p:spTree>
    <p:extLst>
      <p:ext uri="{BB962C8B-B14F-4D97-AF65-F5344CB8AC3E}">
        <p14:creationId xmlns:p14="http://schemas.microsoft.com/office/powerpoint/2010/main" val="1431405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95BE0-BAD6-432E-A091-547176EFA4C1}"/>
              </a:ext>
            </a:extLst>
          </p:cNvPr>
          <p:cNvSpPr>
            <a:spLocks noGrp="1"/>
          </p:cNvSpPr>
          <p:nvPr>
            <p:ph type="title"/>
          </p:nvPr>
        </p:nvSpPr>
        <p:spPr>
          <a:xfrm>
            <a:off x="838200" y="365125"/>
            <a:ext cx="10515600" cy="827571"/>
          </a:xfrm>
        </p:spPr>
        <p:txBody>
          <a:bodyPr>
            <a:normAutofit/>
          </a:bodyPr>
          <a:lstStyle/>
          <a:p>
            <a:pPr algn="ctr"/>
            <a:r>
              <a:rPr lang="en-US" sz="4000" dirty="0">
                <a:latin typeface="+mn-lt"/>
              </a:rPr>
              <a:t>Essential Table Elements - Design</a:t>
            </a:r>
          </a:p>
        </p:txBody>
      </p:sp>
      <p:sp>
        <p:nvSpPr>
          <p:cNvPr id="3" name="Content Placeholder 2">
            <a:extLst>
              <a:ext uri="{FF2B5EF4-FFF2-40B4-BE49-F238E27FC236}">
                <a16:creationId xmlns:a16="http://schemas.microsoft.com/office/drawing/2014/main" id="{96024DAD-9F3A-4211-861E-264970B5AE88}"/>
              </a:ext>
            </a:extLst>
          </p:cNvPr>
          <p:cNvSpPr>
            <a:spLocks noGrp="1"/>
          </p:cNvSpPr>
          <p:nvPr>
            <p:ph idx="1"/>
          </p:nvPr>
        </p:nvSpPr>
        <p:spPr>
          <a:xfrm>
            <a:off x="838200" y="1537252"/>
            <a:ext cx="10515600" cy="4639711"/>
          </a:xfrm>
        </p:spPr>
        <p:txBody>
          <a:bodyPr>
            <a:normAutofit/>
          </a:bodyPr>
          <a:lstStyle/>
          <a:p>
            <a:pPr marL="514350" indent="-514350">
              <a:buFont typeface="+mj-lt"/>
              <a:buAutoNum type="arabicPeriod"/>
            </a:pPr>
            <a:r>
              <a:rPr lang="en-US" sz="3200" dirty="0"/>
              <a:t>KISS</a:t>
            </a:r>
          </a:p>
          <a:p>
            <a:pPr marL="514350" indent="-514350">
              <a:buFont typeface="+mj-lt"/>
              <a:buAutoNum type="arabicPeriod"/>
            </a:pPr>
            <a:r>
              <a:rPr lang="en-US" sz="3200" dirty="0"/>
              <a:t>Appropriate for the audience</a:t>
            </a:r>
          </a:p>
          <a:p>
            <a:pPr marL="514350" indent="-514350">
              <a:buFont typeface="+mj-lt"/>
              <a:buAutoNum type="arabicPeriod"/>
            </a:pPr>
            <a:r>
              <a:rPr lang="en-US" sz="3200" dirty="0"/>
              <a:t>Tell a story</a:t>
            </a:r>
          </a:p>
          <a:p>
            <a:pPr marL="514350" indent="-514350">
              <a:buFont typeface="+mj-lt"/>
              <a:buAutoNum type="arabicPeriod"/>
            </a:pPr>
            <a:r>
              <a:rPr lang="en-US" sz="3200" dirty="0"/>
              <a:t>Does the table do what you want it to do?</a:t>
            </a:r>
          </a:p>
          <a:p>
            <a:pPr marL="514350" indent="-514350">
              <a:buFont typeface="+mj-lt"/>
              <a:buAutoNum type="arabicPeriod"/>
            </a:pPr>
            <a:r>
              <a:rPr lang="en-US" sz="3200" dirty="0"/>
              <a:t>Complies with professional standards in your field.</a:t>
            </a:r>
          </a:p>
          <a:p>
            <a:pPr marL="514350" indent="-514350">
              <a:buFont typeface="+mj-lt"/>
              <a:buAutoNum type="arabicPeriod"/>
            </a:pPr>
            <a:r>
              <a:rPr lang="en-US" sz="3200" dirty="0"/>
              <a:t>The table is consistent with your organization’s standards (formal or informal)</a:t>
            </a:r>
          </a:p>
          <a:p>
            <a:pPr marL="514350" indent="-514350">
              <a:buFont typeface="+mj-lt"/>
              <a:buAutoNum type="arabicPeriod"/>
            </a:pPr>
            <a:endParaRPr lang="en-US" dirty="0"/>
          </a:p>
          <a:p>
            <a:pPr marL="514350" indent="-514350">
              <a:buFont typeface="+mj-lt"/>
              <a:buAutoNum type="arabicPeriod"/>
            </a:pPr>
            <a:endParaRPr lang="en-US" dirty="0"/>
          </a:p>
          <a:p>
            <a:pPr marL="971550" lvl="1" indent="-514350">
              <a:buFont typeface="+mj-lt"/>
              <a:buAutoNum type="arabicPeriod"/>
            </a:pPr>
            <a:endParaRPr lang="en-US" dirty="0"/>
          </a:p>
        </p:txBody>
      </p:sp>
    </p:spTree>
    <p:extLst>
      <p:ext uri="{BB962C8B-B14F-4D97-AF65-F5344CB8AC3E}">
        <p14:creationId xmlns:p14="http://schemas.microsoft.com/office/powerpoint/2010/main" val="2347203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1E62A-4F46-4A2D-94E5-08518C38774C}"/>
              </a:ext>
            </a:extLst>
          </p:cNvPr>
          <p:cNvSpPr>
            <a:spLocks noGrp="1"/>
          </p:cNvSpPr>
          <p:nvPr>
            <p:ph type="title"/>
          </p:nvPr>
        </p:nvSpPr>
        <p:spPr>
          <a:xfrm>
            <a:off x="838200" y="132523"/>
            <a:ext cx="10515600" cy="548514"/>
          </a:xfrm>
        </p:spPr>
        <p:txBody>
          <a:bodyPr>
            <a:noAutofit/>
          </a:bodyPr>
          <a:lstStyle/>
          <a:p>
            <a:pPr algn="ctr"/>
            <a:r>
              <a:rPr lang="en-US" sz="4000" dirty="0">
                <a:latin typeface="+mn-lt"/>
              </a:rPr>
              <a:t>Tables – Best Practices</a:t>
            </a:r>
          </a:p>
        </p:txBody>
      </p:sp>
      <p:sp>
        <p:nvSpPr>
          <p:cNvPr id="3" name="Content Placeholder 2">
            <a:extLst>
              <a:ext uri="{FF2B5EF4-FFF2-40B4-BE49-F238E27FC236}">
                <a16:creationId xmlns:a16="http://schemas.microsoft.com/office/drawing/2014/main" id="{8BF13EEA-4F10-4957-AD00-92D86A39FD0B}"/>
              </a:ext>
            </a:extLst>
          </p:cNvPr>
          <p:cNvSpPr>
            <a:spLocks noGrp="1"/>
          </p:cNvSpPr>
          <p:nvPr>
            <p:ph idx="1"/>
          </p:nvPr>
        </p:nvSpPr>
        <p:spPr>
          <a:xfrm>
            <a:off x="838200" y="861391"/>
            <a:ext cx="10515600" cy="5315572"/>
          </a:xfrm>
        </p:spPr>
        <p:txBody>
          <a:bodyPr>
            <a:normAutofit lnSpcReduction="10000"/>
          </a:bodyPr>
          <a:lstStyle/>
          <a:p>
            <a:pPr marL="514350" indent="-514350">
              <a:buFont typeface="+mj-lt"/>
              <a:buAutoNum type="arabicPeriod"/>
            </a:pPr>
            <a:r>
              <a:rPr lang="en-US" dirty="0"/>
              <a:t>Tables should be friendly – not intimidating.</a:t>
            </a:r>
          </a:p>
          <a:p>
            <a:pPr marL="514350" indent="-514350">
              <a:buFont typeface="+mj-lt"/>
              <a:buAutoNum type="arabicPeriod"/>
            </a:pPr>
            <a:r>
              <a:rPr lang="en-US" dirty="0"/>
              <a:t>Table should be “Our” table, not “My” table if the table has information from several units within an organization. If appropriate, list the contributors of the data for the table in the sources area.</a:t>
            </a:r>
          </a:p>
          <a:p>
            <a:pPr marL="514350" indent="-514350">
              <a:buFont typeface="+mj-lt"/>
              <a:buAutoNum type="arabicPeriod"/>
            </a:pPr>
            <a:r>
              <a:rPr lang="en-US" dirty="0"/>
              <a:t>Make sure the table is consistent with the organization’s values.</a:t>
            </a:r>
          </a:p>
          <a:p>
            <a:pPr marL="514350" indent="-514350">
              <a:buFont typeface="+mj-lt"/>
              <a:buAutoNum type="arabicPeriod"/>
            </a:pPr>
            <a:r>
              <a:rPr lang="en-US" dirty="0"/>
              <a:t>If this table is very important to your organization, share the format and design with appropriate colleagues before adding any data. Have them critique the design and layout.</a:t>
            </a:r>
          </a:p>
          <a:p>
            <a:pPr marL="514350" indent="-514350">
              <a:buFont typeface="+mj-lt"/>
              <a:buAutoNum type="arabicPeriod"/>
            </a:pPr>
            <a:r>
              <a:rPr lang="en-US" dirty="0"/>
              <a:t>Before using an important table, check it over for errors </a:t>
            </a:r>
            <a:r>
              <a:rPr lang="en-US" b="1" dirty="0"/>
              <a:t>AND</a:t>
            </a:r>
            <a:r>
              <a:rPr lang="en-US" dirty="0"/>
              <a:t> have a close colleague check it out for you.</a:t>
            </a:r>
          </a:p>
          <a:p>
            <a:pPr marL="514350" indent="-514350">
              <a:buFont typeface="+mj-lt"/>
              <a:buAutoNum type="arabicPeriod"/>
            </a:pPr>
            <a:r>
              <a:rPr lang="en-US" dirty="0"/>
              <a:t>Make a library of commonly used tables instead of recreating one each time you need one.</a:t>
            </a:r>
          </a:p>
          <a:p>
            <a:pPr marL="514350" indent="-514350">
              <a:buFont typeface="+mj-lt"/>
              <a:buAutoNum type="arabicPeriod"/>
            </a:pPr>
            <a:endParaRPr lang="en-US" dirty="0"/>
          </a:p>
        </p:txBody>
      </p:sp>
    </p:spTree>
    <p:extLst>
      <p:ext uri="{BB962C8B-B14F-4D97-AF65-F5344CB8AC3E}">
        <p14:creationId xmlns:p14="http://schemas.microsoft.com/office/powerpoint/2010/main" val="1028237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6AB07-9205-4CD4-84D5-D0932C6348F2}"/>
              </a:ext>
            </a:extLst>
          </p:cNvPr>
          <p:cNvSpPr>
            <a:spLocks noGrp="1"/>
          </p:cNvSpPr>
          <p:nvPr>
            <p:ph type="title"/>
          </p:nvPr>
        </p:nvSpPr>
        <p:spPr/>
        <p:txBody>
          <a:bodyPr>
            <a:normAutofit/>
          </a:bodyPr>
          <a:lstStyle/>
          <a:p>
            <a:pPr algn="ctr"/>
            <a:r>
              <a:rPr lang="en-US" sz="4000" dirty="0">
                <a:latin typeface="+mn-lt"/>
              </a:rPr>
              <a:t>Simple One by Two Table</a:t>
            </a:r>
          </a:p>
        </p:txBody>
      </p:sp>
      <p:graphicFrame>
        <p:nvGraphicFramePr>
          <p:cNvPr id="7" name="Content Placeholder 6">
            <a:extLst>
              <a:ext uri="{FF2B5EF4-FFF2-40B4-BE49-F238E27FC236}">
                <a16:creationId xmlns:a16="http://schemas.microsoft.com/office/drawing/2014/main" id="{E1E08A18-8803-4573-A3DE-A6E054649804}"/>
              </a:ext>
            </a:extLst>
          </p:cNvPr>
          <p:cNvGraphicFramePr>
            <a:graphicFrameLocks noGrp="1"/>
          </p:cNvGraphicFramePr>
          <p:nvPr>
            <p:ph idx="1"/>
            <p:extLst>
              <p:ext uri="{D42A27DB-BD31-4B8C-83A1-F6EECF244321}">
                <p14:modId xmlns:p14="http://schemas.microsoft.com/office/powerpoint/2010/main" val="124058545"/>
              </p:ext>
            </p:extLst>
          </p:nvPr>
        </p:nvGraphicFramePr>
        <p:xfrm>
          <a:off x="4032250" y="2030571"/>
          <a:ext cx="4127499" cy="3600450"/>
        </p:xfrm>
        <a:graphic>
          <a:graphicData uri="http://schemas.openxmlformats.org/drawingml/2006/table">
            <a:tbl>
              <a:tblPr>
                <a:tableStyleId>{5C22544A-7EE6-4342-B048-85BDC9FD1C3A}</a:tableStyleId>
              </a:tblPr>
              <a:tblGrid>
                <a:gridCol w="610069">
                  <a:extLst>
                    <a:ext uri="{9D8B030D-6E8A-4147-A177-3AD203B41FA5}">
                      <a16:colId xmlns:a16="http://schemas.microsoft.com/office/drawing/2014/main" val="1394978942"/>
                    </a:ext>
                  </a:extLst>
                </a:gridCol>
                <a:gridCol w="738064">
                  <a:extLst>
                    <a:ext uri="{9D8B030D-6E8A-4147-A177-3AD203B41FA5}">
                      <a16:colId xmlns:a16="http://schemas.microsoft.com/office/drawing/2014/main" val="3781627852"/>
                    </a:ext>
                  </a:extLst>
                </a:gridCol>
                <a:gridCol w="1101676">
                  <a:extLst>
                    <a:ext uri="{9D8B030D-6E8A-4147-A177-3AD203B41FA5}">
                      <a16:colId xmlns:a16="http://schemas.microsoft.com/office/drawing/2014/main" val="1792665954"/>
                    </a:ext>
                  </a:extLst>
                </a:gridCol>
                <a:gridCol w="1067621">
                  <a:extLst>
                    <a:ext uri="{9D8B030D-6E8A-4147-A177-3AD203B41FA5}">
                      <a16:colId xmlns:a16="http://schemas.microsoft.com/office/drawing/2014/main" val="1260345624"/>
                    </a:ext>
                  </a:extLst>
                </a:gridCol>
                <a:gridCol w="610069">
                  <a:extLst>
                    <a:ext uri="{9D8B030D-6E8A-4147-A177-3AD203B41FA5}">
                      <a16:colId xmlns:a16="http://schemas.microsoft.com/office/drawing/2014/main" val="1590987327"/>
                    </a:ext>
                  </a:extLst>
                </a:gridCol>
              </a:tblGrid>
              <a:tr h="400050">
                <a:tc gridSpan="5">
                  <a:txBody>
                    <a:bodyPr/>
                    <a:lstStyle/>
                    <a:p>
                      <a:pPr algn="ctr" fontAlgn="b"/>
                      <a:r>
                        <a:rPr lang="en-US" sz="2400" u="none" strike="noStrike" dirty="0">
                          <a:effectLst/>
                        </a:rPr>
                        <a:t>Title</a:t>
                      </a:r>
                      <a:endParaRPr lang="en-US" sz="2400" b="0" i="0" u="none" strike="noStrike" dirty="0">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34749226"/>
                  </a:ext>
                </a:extLst>
              </a:tr>
              <a:tr h="400050">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77455390"/>
                  </a:ext>
                </a:extLst>
              </a:tr>
              <a:tr h="400050">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2400" u="none" strike="noStrike">
                          <a:effectLst/>
                        </a:rPr>
                        <a:t>Number</a:t>
                      </a:r>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2400" u="none" strike="noStrike">
                          <a:effectLst/>
                        </a:rPr>
                        <a:t>Percent</a:t>
                      </a:r>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646894332"/>
                  </a:ext>
                </a:extLst>
              </a:tr>
              <a:tr h="400050">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2400" u="none" strike="noStrike">
                          <a:effectLst/>
                        </a:rPr>
                        <a:t>Yes</a:t>
                      </a:r>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2400" u="none" strike="noStrike">
                          <a:effectLst/>
                        </a:rPr>
                        <a:t>#DIV/0!</a:t>
                      </a:r>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17733764"/>
                  </a:ext>
                </a:extLst>
              </a:tr>
              <a:tr h="400050">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2400" u="none" strike="noStrike">
                          <a:effectLst/>
                        </a:rPr>
                        <a:t>No</a:t>
                      </a:r>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2400" u="none" strike="noStrike">
                          <a:effectLst/>
                        </a:rPr>
                        <a:t>#DIV/0!</a:t>
                      </a:r>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59805465"/>
                  </a:ext>
                </a:extLst>
              </a:tr>
              <a:tr h="400050">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2241435"/>
                  </a:ext>
                </a:extLst>
              </a:tr>
              <a:tr h="400050">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2400" u="none" strike="noStrike">
                          <a:effectLst/>
                        </a:rPr>
                        <a:t>Total</a:t>
                      </a:r>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2400" u="none" strike="noStrike">
                          <a:effectLst/>
                        </a:rPr>
                        <a:t>0</a:t>
                      </a:r>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2400" u="none" strike="noStrike">
                          <a:effectLst/>
                        </a:rPr>
                        <a:t>#DIV/0!</a:t>
                      </a:r>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688692394"/>
                  </a:ext>
                </a:extLst>
              </a:tr>
              <a:tr h="400050">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24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82005203"/>
                  </a:ext>
                </a:extLst>
              </a:tr>
              <a:tr h="400050">
                <a:tc gridSpan="5">
                  <a:txBody>
                    <a:bodyPr/>
                    <a:lstStyle/>
                    <a:p>
                      <a:pPr algn="l" fontAlgn="b"/>
                      <a:r>
                        <a:rPr lang="en-US" sz="2400" u="none" strike="noStrike" dirty="0">
                          <a:effectLst/>
                        </a:rPr>
                        <a:t>Source:</a:t>
                      </a:r>
                      <a:endParaRPr lang="en-US" sz="2400" b="0" i="0" u="none" strike="noStrike" dirty="0">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012490476"/>
                  </a:ext>
                </a:extLst>
              </a:tr>
            </a:tbl>
          </a:graphicData>
        </a:graphic>
      </p:graphicFrame>
    </p:spTree>
    <p:extLst>
      <p:ext uri="{BB962C8B-B14F-4D97-AF65-F5344CB8AC3E}">
        <p14:creationId xmlns:p14="http://schemas.microsoft.com/office/powerpoint/2010/main" val="3562830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2F186-ECAC-4126-BB16-F1477D9A17E2}"/>
              </a:ext>
            </a:extLst>
          </p:cNvPr>
          <p:cNvSpPr>
            <a:spLocks noGrp="1"/>
          </p:cNvSpPr>
          <p:nvPr>
            <p:ph type="title"/>
          </p:nvPr>
        </p:nvSpPr>
        <p:spPr>
          <a:xfrm>
            <a:off x="838200" y="365125"/>
            <a:ext cx="10515600" cy="827571"/>
          </a:xfrm>
        </p:spPr>
        <p:txBody>
          <a:bodyPr>
            <a:normAutofit/>
          </a:bodyPr>
          <a:lstStyle/>
          <a:p>
            <a:pPr algn="ctr"/>
            <a:r>
              <a:rPr lang="en-US" sz="4000" dirty="0">
                <a:latin typeface="+mn-lt"/>
              </a:rPr>
              <a:t>Two by Six Table</a:t>
            </a:r>
          </a:p>
        </p:txBody>
      </p:sp>
      <p:graphicFrame>
        <p:nvGraphicFramePr>
          <p:cNvPr id="4" name="Content Placeholder 3">
            <a:extLst>
              <a:ext uri="{FF2B5EF4-FFF2-40B4-BE49-F238E27FC236}">
                <a16:creationId xmlns:a16="http://schemas.microsoft.com/office/drawing/2014/main" id="{C71F55C3-EEF1-44D2-8787-B795B343E2CC}"/>
              </a:ext>
            </a:extLst>
          </p:cNvPr>
          <p:cNvGraphicFramePr>
            <a:graphicFrameLocks noGrp="1"/>
          </p:cNvGraphicFramePr>
          <p:nvPr>
            <p:ph idx="1"/>
            <p:extLst>
              <p:ext uri="{D42A27DB-BD31-4B8C-83A1-F6EECF244321}">
                <p14:modId xmlns:p14="http://schemas.microsoft.com/office/powerpoint/2010/main" val="1763998397"/>
              </p:ext>
            </p:extLst>
          </p:nvPr>
        </p:nvGraphicFramePr>
        <p:xfrm>
          <a:off x="1391479" y="1404729"/>
          <a:ext cx="9568070" cy="5088140"/>
        </p:xfrm>
        <a:graphic>
          <a:graphicData uri="http://schemas.openxmlformats.org/drawingml/2006/table">
            <a:tbl>
              <a:tblPr>
                <a:tableStyleId>{5C22544A-7EE6-4342-B048-85BDC9FD1C3A}</a:tableStyleId>
              </a:tblPr>
              <a:tblGrid>
                <a:gridCol w="2066425">
                  <a:extLst>
                    <a:ext uri="{9D8B030D-6E8A-4147-A177-3AD203B41FA5}">
                      <a16:colId xmlns:a16="http://schemas.microsoft.com/office/drawing/2014/main" val="896432582"/>
                    </a:ext>
                  </a:extLst>
                </a:gridCol>
                <a:gridCol w="1067942">
                  <a:extLst>
                    <a:ext uri="{9D8B030D-6E8A-4147-A177-3AD203B41FA5}">
                      <a16:colId xmlns:a16="http://schemas.microsoft.com/office/drawing/2014/main" val="3386171506"/>
                    </a:ext>
                  </a:extLst>
                </a:gridCol>
                <a:gridCol w="1015847">
                  <a:extLst>
                    <a:ext uri="{9D8B030D-6E8A-4147-A177-3AD203B41FA5}">
                      <a16:colId xmlns:a16="http://schemas.microsoft.com/office/drawing/2014/main" val="2869089138"/>
                    </a:ext>
                  </a:extLst>
                </a:gridCol>
                <a:gridCol w="1797270">
                  <a:extLst>
                    <a:ext uri="{9D8B030D-6E8A-4147-A177-3AD203B41FA5}">
                      <a16:colId xmlns:a16="http://schemas.microsoft.com/office/drawing/2014/main" val="866749523"/>
                    </a:ext>
                  </a:extLst>
                </a:gridCol>
                <a:gridCol w="1345781">
                  <a:extLst>
                    <a:ext uri="{9D8B030D-6E8A-4147-A177-3AD203B41FA5}">
                      <a16:colId xmlns:a16="http://schemas.microsoft.com/office/drawing/2014/main" val="753354380"/>
                    </a:ext>
                  </a:extLst>
                </a:gridCol>
                <a:gridCol w="1111355">
                  <a:extLst>
                    <a:ext uri="{9D8B030D-6E8A-4147-A177-3AD203B41FA5}">
                      <a16:colId xmlns:a16="http://schemas.microsoft.com/office/drawing/2014/main" val="3159227596"/>
                    </a:ext>
                  </a:extLst>
                </a:gridCol>
                <a:gridCol w="1163450">
                  <a:extLst>
                    <a:ext uri="{9D8B030D-6E8A-4147-A177-3AD203B41FA5}">
                      <a16:colId xmlns:a16="http://schemas.microsoft.com/office/drawing/2014/main" val="3388490425"/>
                    </a:ext>
                  </a:extLst>
                </a:gridCol>
              </a:tblGrid>
              <a:tr h="371268">
                <a:tc gridSpan="7">
                  <a:txBody>
                    <a:bodyPr/>
                    <a:lstStyle/>
                    <a:p>
                      <a:pPr algn="ctr" fontAlgn="b"/>
                      <a:r>
                        <a:rPr lang="en-US" sz="1900" u="none" strike="noStrike">
                          <a:effectLst/>
                        </a:rPr>
                        <a:t>Title</a:t>
                      </a:r>
                      <a:endParaRPr lang="en-US" sz="1900" b="0" i="0" u="none" strike="noStrike">
                        <a:solidFill>
                          <a:srgbClr val="000000"/>
                        </a:solidFill>
                        <a:effectLst/>
                        <a:latin typeface="Calibri" panose="020F0502020204030204" pitchFamily="34" charset="0"/>
                      </a:endParaRPr>
                    </a:p>
                  </a:txBody>
                  <a:tcPr marL="7560" marR="7560" marT="756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1988192"/>
                  </a:ext>
                </a:extLst>
              </a:tr>
              <a:tr h="371268">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2160948088"/>
                  </a:ext>
                </a:extLst>
              </a:tr>
              <a:tr h="371268">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Stongly</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Agree</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Neither Agree</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Disagree</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Strongly</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3673290915"/>
                  </a:ext>
                </a:extLst>
              </a:tr>
              <a:tr h="371268">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Agree</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nor Disagree</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Disagree</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Total</a:t>
                      </a:r>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3429388528"/>
                  </a:ext>
                </a:extLst>
              </a:tr>
              <a:tr h="371268">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1049366161"/>
                  </a:ext>
                </a:extLst>
              </a:tr>
              <a:tr h="371268">
                <a:tc>
                  <a:txBody>
                    <a:bodyPr/>
                    <a:lstStyle/>
                    <a:p>
                      <a:pPr algn="l" fontAlgn="b"/>
                      <a:r>
                        <a:rPr lang="en-US" sz="1900" u="none" strike="noStrike">
                          <a:effectLst/>
                        </a:rPr>
                        <a:t>Item 1</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768891588"/>
                  </a:ext>
                </a:extLst>
              </a:tr>
              <a:tr h="687730">
                <a:tc>
                  <a:txBody>
                    <a:bodyPr/>
                    <a:lstStyle/>
                    <a:p>
                      <a:pPr algn="l" fontAlgn="b"/>
                      <a:r>
                        <a:rPr lang="en-US" sz="1900" u="none" strike="noStrike">
                          <a:effectLst/>
                        </a:rPr>
                        <a:t>                                                                                                                  %</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3968700535"/>
                  </a:ext>
                </a:extLst>
              </a:tr>
              <a:tr h="371268">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1155310089"/>
                  </a:ext>
                </a:extLst>
              </a:tr>
              <a:tr h="371268">
                <a:tc>
                  <a:txBody>
                    <a:bodyPr/>
                    <a:lstStyle/>
                    <a:p>
                      <a:pPr algn="l" fontAlgn="b"/>
                      <a:r>
                        <a:rPr lang="en-US" sz="1900" u="none" strike="noStrike">
                          <a:effectLst/>
                        </a:rPr>
                        <a:t>Item 2</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0</a:t>
                      </a:r>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4100984574"/>
                  </a:ext>
                </a:extLst>
              </a:tr>
              <a:tr h="687730">
                <a:tc>
                  <a:txBody>
                    <a:bodyPr/>
                    <a:lstStyle/>
                    <a:p>
                      <a:pPr algn="l" fontAlgn="b"/>
                      <a:r>
                        <a:rPr lang="en-US" sz="1900" u="none" strike="noStrike">
                          <a:effectLst/>
                        </a:rPr>
                        <a:t>                                                                                                                  %</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ctr" fontAlgn="b"/>
                      <a:r>
                        <a:rPr lang="en-US" sz="1900" u="none" strike="noStrike">
                          <a:effectLst/>
                        </a:rPr>
                        <a:t>#DIV/0!</a:t>
                      </a:r>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3878624487"/>
                  </a:ext>
                </a:extLst>
              </a:tr>
              <a:tr h="371268">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1072637631"/>
                  </a:ext>
                </a:extLst>
              </a:tr>
              <a:tr h="371268">
                <a:tc>
                  <a:txBody>
                    <a:bodyPr/>
                    <a:lstStyle/>
                    <a:p>
                      <a:pPr algn="l" fontAlgn="b"/>
                      <a:r>
                        <a:rPr lang="en-US" sz="1900" u="none" strike="noStrike">
                          <a:effectLst/>
                        </a:rPr>
                        <a:t>Source:</a:t>
                      </a:r>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a:solidFill>
                          <a:srgbClr val="000000"/>
                        </a:solidFill>
                        <a:effectLst/>
                        <a:latin typeface="Calibri" panose="020F0502020204030204" pitchFamily="34" charset="0"/>
                      </a:endParaRPr>
                    </a:p>
                  </a:txBody>
                  <a:tcPr marL="7560" marR="7560" marT="7560" marB="0" anchor="b"/>
                </a:tc>
                <a:tc>
                  <a:txBody>
                    <a:bodyPr/>
                    <a:lstStyle/>
                    <a:p>
                      <a:pPr algn="l" fontAlgn="b"/>
                      <a:endParaRPr lang="en-US" sz="1900" b="0" i="0" u="none" strike="noStrike" dirty="0">
                        <a:solidFill>
                          <a:srgbClr val="000000"/>
                        </a:solidFill>
                        <a:effectLst/>
                        <a:latin typeface="Calibri" panose="020F0502020204030204" pitchFamily="34" charset="0"/>
                      </a:endParaRPr>
                    </a:p>
                  </a:txBody>
                  <a:tcPr marL="7560" marR="7560" marT="7560" marB="0" anchor="b"/>
                </a:tc>
                <a:extLst>
                  <a:ext uri="{0D108BD9-81ED-4DB2-BD59-A6C34878D82A}">
                    <a16:rowId xmlns:a16="http://schemas.microsoft.com/office/drawing/2014/main" val="1477603433"/>
                  </a:ext>
                </a:extLst>
              </a:tr>
            </a:tbl>
          </a:graphicData>
        </a:graphic>
      </p:graphicFrame>
    </p:spTree>
    <p:extLst>
      <p:ext uri="{BB962C8B-B14F-4D97-AF65-F5344CB8AC3E}">
        <p14:creationId xmlns:p14="http://schemas.microsoft.com/office/powerpoint/2010/main" val="39096804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TotalTime>
  <Words>1188</Words>
  <Application>Microsoft Macintosh PowerPoint</Application>
  <PresentationFormat>Widescreen</PresentationFormat>
  <Paragraphs>318</Paragraphs>
  <Slides>20</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5" baseType="lpstr">
      <vt:lpstr>Arial</vt:lpstr>
      <vt:lpstr>Calibri</vt:lpstr>
      <vt:lpstr>Calibri Light</vt:lpstr>
      <vt:lpstr>Office Theme</vt:lpstr>
      <vt:lpstr>Worksheet</vt:lpstr>
      <vt:lpstr>Table Presentation</vt:lpstr>
      <vt:lpstr>A Simple Table</vt:lpstr>
      <vt:lpstr>Define a table</vt:lpstr>
      <vt:lpstr>Essential Table Elements - Mechanical</vt:lpstr>
      <vt:lpstr>Simple Sample Table</vt:lpstr>
      <vt:lpstr>Essential Table Elements - Design</vt:lpstr>
      <vt:lpstr>Tables – Best Practices</vt:lpstr>
      <vt:lpstr>Simple One by Two Table</vt:lpstr>
      <vt:lpstr>Two by Six Table</vt:lpstr>
      <vt:lpstr>Six by 4 Table</vt:lpstr>
      <vt:lpstr>Tables - Challenges</vt:lpstr>
      <vt:lpstr>PowerPoint Presentation</vt:lpstr>
      <vt:lpstr>PowerPoint Presentation</vt:lpstr>
      <vt:lpstr>PowerPoint Presentation</vt:lpstr>
      <vt:lpstr>Business Intelligence Management Example</vt:lpstr>
      <vt:lpstr>Essential Table Elements - Ethical</vt:lpstr>
      <vt:lpstr>Essential Table Elements – Ethical            continued</vt:lpstr>
      <vt:lpstr>Best Practices for Tables</vt:lpstr>
      <vt:lpstr>A Simple Table</vt:lpstr>
      <vt:lpstr>A Simple Table Continued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Hemenway,David A.(Business Administration)</dc:creator>
  <cp:lastModifiedBy>Villegas,Juan G.(Student)</cp:lastModifiedBy>
  <cp:revision>29</cp:revision>
  <cp:lastPrinted>2021-03-14T15:41:45Z</cp:lastPrinted>
  <dcterms:created xsi:type="dcterms:W3CDTF">2020-02-09T23:26:19Z</dcterms:created>
  <dcterms:modified xsi:type="dcterms:W3CDTF">2022-03-02T17:46:52Z</dcterms:modified>
</cp:coreProperties>
</file>

<file path=docProps/thumbnail.jpeg>
</file>